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60" r:id="rId3"/>
  </p:sldMasterIdLst>
  <p:notesMasterIdLst>
    <p:notesMasterId r:id="rId1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6" d="100"/>
          <a:sy n="56" d="100"/>
        </p:scale>
        <p:origin x="48" y="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08A9DC-D6F3-46EB-8A66-C68E3D462749}" type="datetimeFigureOut">
              <a:rPr lang="nl-NL" smtClean="0"/>
              <a:t>26-9-2022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C78C3E-2DF9-46DD-AD2D-32C7E7CD7E9E}" type="slidenum">
              <a:rPr lang="nl-NL" smtClean="0"/>
              <a:t>‹nr.›</a:t>
            </a:fld>
            <a:endParaRPr lang="nl-NL"/>
          </a:p>
        </p:txBody>
      </p:sp>
    </p:spTree>
    <p:extLst>
      <p:ext uri="{BB962C8B-B14F-4D97-AF65-F5344CB8AC3E}">
        <p14:creationId xmlns:p14="http://schemas.microsoft.com/office/powerpoint/2010/main" val="2788421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A15591B-A812-4DB8-9622-8067BA33D69B}" type="slidenum">
              <a:rPr lang="nl-NL" smtClean="0"/>
              <a:t>2</a:t>
            </a:fld>
            <a:endParaRPr lang="nl-NL"/>
          </a:p>
        </p:txBody>
      </p:sp>
    </p:spTree>
    <p:extLst>
      <p:ext uri="{BB962C8B-B14F-4D97-AF65-F5344CB8AC3E}">
        <p14:creationId xmlns:p14="http://schemas.microsoft.com/office/powerpoint/2010/main" val="699892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35637F-E68A-B36D-5366-9C788A5F59D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4D412F8-57B6-6149-5DBC-C039E72CF3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956054F-E04C-026F-91D5-B7A6BDF7C972}"/>
              </a:ext>
            </a:extLst>
          </p:cNvPr>
          <p:cNvSpPr>
            <a:spLocks noGrp="1"/>
          </p:cNvSpPr>
          <p:nvPr>
            <p:ph type="dt" sz="half" idx="10"/>
          </p:nvPr>
        </p:nvSpPr>
        <p:spPr/>
        <p:txBody>
          <a:bodyPr/>
          <a:lstStyle/>
          <a:p>
            <a:fld id="{CE4E3B56-541E-4CFE-B1CB-5DD05BB88E09}" type="datetimeFigureOut">
              <a:rPr lang="nl-NL" smtClean="0"/>
              <a:t>26-9-2022</a:t>
            </a:fld>
            <a:endParaRPr lang="nl-NL"/>
          </a:p>
        </p:txBody>
      </p:sp>
      <p:sp>
        <p:nvSpPr>
          <p:cNvPr id="5" name="Tijdelijke aanduiding voor voettekst 4">
            <a:extLst>
              <a:ext uri="{FF2B5EF4-FFF2-40B4-BE49-F238E27FC236}">
                <a16:creationId xmlns:a16="http://schemas.microsoft.com/office/drawing/2014/main" id="{EAE38640-ABE8-DE21-228E-8518D67749E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156DADC-7652-6811-3FE6-063F1AEF366E}"/>
              </a:ext>
            </a:extLst>
          </p:cNvPr>
          <p:cNvSpPr>
            <a:spLocks noGrp="1"/>
          </p:cNvSpPr>
          <p:nvPr>
            <p:ph type="sldNum" sz="quarter" idx="12"/>
          </p:nvPr>
        </p:nvSpPr>
        <p:spPr/>
        <p:txBody>
          <a:bodyPr/>
          <a:lstStyle/>
          <a:p>
            <a:fld id="{AB64269F-7779-4849-AD0E-F04E97706CB9}" type="slidenum">
              <a:rPr lang="nl-NL" smtClean="0"/>
              <a:t>‹nr.›</a:t>
            </a:fld>
            <a:endParaRPr lang="nl-NL"/>
          </a:p>
        </p:txBody>
      </p:sp>
    </p:spTree>
    <p:extLst>
      <p:ext uri="{BB962C8B-B14F-4D97-AF65-F5344CB8AC3E}">
        <p14:creationId xmlns:p14="http://schemas.microsoft.com/office/powerpoint/2010/main" val="3958167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923CD8-7AC0-CDFF-CAD3-11BFFBCAF2EE}"/>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6A0C5A4-7191-EE6F-2ADE-3981F4475A5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2407890-5CAA-89D6-5211-1BA0C8B40D3F}"/>
              </a:ext>
            </a:extLst>
          </p:cNvPr>
          <p:cNvSpPr>
            <a:spLocks noGrp="1"/>
          </p:cNvSpPr>
          <p:nvPr>
            <p:ph type="dt" sz="half" idx="10"/>
          </p:nvPr>
        </p:nvSpPr>
        <p:spPr/>
        <p:txBody>
          <a:bodyPr/>
          <a:lstStyle/>
          <a:p>
            <a:fld id="{CE4E3B56-541E-4CFE-B1CB-5DD05BB88E09}" type="datetimeFigureOut">
              <a:rPr lang="nl-NL" smtClean="0"/>
              <a:t>26-9-2022</a:t>
            </a:fld>
            <a:endParaRPr lang="nl-NL"/>
          </a:p>
        </p:txBody>
      </p:sp>
      <p:sp>
        <p:nvSpPr>
          <p:cNvPr id="5" name="Tijdelijke aanduiding voor voettekst 4">
            <a:extLst>
              <a:ext uri="{FF2B5EF4-FFF2-40B4-BE49-F238E27FC236}">
                <a16:creationId xmlns:a16="http://schemas.microsoft.com/office/drawing/2014/main" id="{6BC5B5E6-95C1-13A2-D743-2DF4ECE24EB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982E072-DF69-A5EB-E690-280C5523403C}"/>
              </a:ext>
            </a:extLst>
          </p:cNvPr>
          <p:cNvSpPr>
            <a:spLocks noGrp="1"/>
          </p:cNvSpPr>
          <p:nvPr>
            <p:ph type="sldNum" sz="quarter" idx="12"/>
          </p:nvPr>
        </p:nvSpPr>
        <p:spPr/>
        <p:txBody>
          <a:bodyPr/>
          <a:lstStyle/>
          <a:p>
            <a:fld id="{AB64269F-7779-4849-AD0E-F04E97706CB9}" type="slidenum">
              <a:rPr lang="nl-NL" smtClean="0"/>
              <a:t>‹nr.›</a:t>
            </a:fld>
            <a:endParaRPr lang="nl-NL"/>
          </a:p>
        </p:txBody>
      </p:sp>
    </p:spTree>
    <p:extLst>
      <p:ext uri="{BB962C8B-B14F-4D97-AF65-F5344CB8AC3E}">
        <p14:creationId xmlns:p14="http://schemas.microsoft.com/office/powerpoint/2010/main" val="3352964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DF4715D-37BC-30C5-F6C5-F3358B32792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7E89610-50C4-5A51-4DDF-CD6706453E38}"/>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31DB54A-B0EF-7D4F-5BB9-8314514CE57A}"/>
              </a:ext>
            </a:extLst>
          </p:cNvPr>
          <p:cNvSpPr>
            <a:spLocks noGrp="1"/>
          </p:cNvSpPr>
          <p:nvPr>
            <p:ph type="dt" sz="half" idx="10"/>
          </p:nvPr>
        </p:nvSpPr>
        <p:spPr/>
        <p:txBody>
          <a:bodyPr/>
          <a:lstStyle/>
          <a:p>
            <a:fld id="{CE4E3B56-541E-4CFE-B1CB-5DD05BB88E09}" type="datetimeFigureOut">
              <a:rPr lang="nl-NL" smtClean="0"/>
              <a:t>26-9-2022</a:t>
            </a:fld>
            <a:endParaRPr lang="nl-NL"/>
          </a:p>
        </p:txBody>
      </p:sp>
      <p:sp>
        <p:nvSpPr>
          <p:cNvPr id="5" name="Tijdelijke aanduiding voor voettekst 4">
            <a:extLst>
              <a:ext uri="{FF2B5EF4-FFF2-40B4-BE49-F238E27FC236}">
                <a16:creationId xmlns:a16="http://schemas.microsoft.com/office/drawing/2014/main" id="{4C245F36-7D76-075E-E8DC-856AFFB758B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F9B6A3B-FCCC-1D31-D9A6-556F81BF916B}"/>
              </a:ext>
            </a:extLst>
          </p:cNvPr>
          <p:cNvSpPr>
            <a:spLocks noGrp="1"/>
          </p:cNvSpPr>
          <p:nvPr>
            <p:ph type="sldNum" sz="quarter" idx="12"/>
          </p:nvPr>
        </p:nvSpPr>
        <p:spPr/>
        <p:txBody>
          <a:bodyPr/>
          <a:lstStyle/>
          <a:p>
            <a:fld id="{AB64269F-7779-4849-AD0E-F04E97706CB9}" type="slidenum">
              <a:rPr lang="nl-NL" smtClean="0"/>
              <a:t>‹nr.›</a:t>
            </a:fld>
            <a:endParaRPr lang="nl-NL"/>
          </a:p>
        </p:txBody>
      </p:sp>
    </p:spTree>
    <p:extLst>
      <p:ext uri="{BB962C8B-B14F-4D97-AF65-F5344CB8AC3E}">
        <p14:creationId xmlns:p14="http://schemas.microsoft.com/office/powerpoint/2010/main" val="3652861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26-9-2022</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26-9-2022</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F8474E2-0879-4C00-BF08-10549F12108F}"/>
              </a:ext>
            </a:extLst>
          </p:cNvPr>
          <p:cNvSpPr>
            <a:spLocks noGrp="1"/>
          </p:cNvSpPr>
          <p:nvPr>
            <p:ph type="dt" sz="half" idx="10"/>
          </p:nvPr>
        </p:nvSpPr>
        <p:spPr/>
        <p:txBody>
          <a:bodyPr/>
          <a:lstStyle/>
          <a:p>
            <a:fld id="{A68B8A15-5DFC-42FC-B0B3-386B2559C19A}" type="datetimeFigureOut">
              <a:rPr lang="nl-NL" smtClean="0"/>
              <a:t>26-9-2022</a:t>
            </a:fld>
            <a:endParaRPr lang="nl-NL"/>
          </a:p>
        </p:txBody>
      </p:sp>
      <p:sp>
        <p:nvSpPr>
          <p:cNvPr id="3" name="Tijdelijke aanduiding voor voettekst 2">
            <a:extLst>
              <a:ext uri="{FF2B5EF4-FFF2-40B4-BE49-F238E27FC236}">
                <a16:creationId xmlns:a16="http://schemas.microsoft.com/office/drawing/2014/main" id="{3B027CD8-01E3-4A48-868E-72041748778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4ADFEB4-860E-4D2F-81D6-6A1A10BEB378}"/>
              </a:ext>
            </a:extLst>
          </p:cNvPr>
          <p:cNvSpPr>
            <a:spLocks noGrp="1"/>
          </p:cNvSpPr>
          <p:nvPr>
            <p:ph type="sldNum" sz="quarter" idx="12"/>
          </p:nvPr>
        </p:nvSpPr>
        <p:spPr/>
        <p:txBody>
          <a:bodyPr/>
          <a:lstStyle/>
          <a:p>
            <a:fld id="{684BCB32-ACE5-415C-B153-09DA13A03146}" type="slidenum">
              <a:rPr lang="nl-NL" smtClean="0"/>
              <a:t>‹nr.›</a:t>
            </a:fld>
            <a:endParaRPr lang="nl-NL"/>
          </a:p>
        </p:txBody>
      </p:sp>
    </p:spTree>
    <p:extLst>
      <p:ext uri="{BB962C8B-B14F-4D97-AF65-F5344CB8AC3E}">
        <p14:creationId xmlns:p14="http://schemas.microsoft.com/office/powerpoint/2010/main" val="2233620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795E60-6695-48A0-116B-729CA4F8637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BD7D639-A0BD-5B79-F1E4-2526233C8DE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9EF5719-A3E6-A5A7-E6D9-3AD4B8F88C4C}"/>
              </a:ext>
            </a:extLst>
          </p:cNvPr>
          <p:cNvSpPr>
            <a:spLocks noGrp="1"/>
          </p:cNvSpPr>
          <p:nvPr>
            <p:ph type="dt" sz="half" idx="10"/>
          </p:nvPr>
        </p:nvSpPr>
        <p:spPr/>
        <p:txBody>
          <a:bodyPr/>
          <a:lstStyle/>
          <a:p>
            <a:fld id="{CE4E3B56-541E-4CFE-B1CB-5DD05BB88E09}" type="datetimeFigureOut">
              <a:rPr lang="nl-NL" smtClean="0"/>
              <a:t>26-9-2022</a:t>
            </a:fld>
            <a:endParaRPr lang="nl-NL"/>
          </a:p>
        </p:txBody>
      </p:sp>
      <p:sp>
        <p:nvSpPr>
          <p:cNvPr id="5" name="Tijdelijke aanduiding voor voettekst 4">
            <a:extLst>
              <a:ext uri="{FF2B5EF4-FFF2-40B4-BE49-F238E27FC236}">
                <a16:creationId xmlns:a16="http://schemas.microsoft.com/office/drawing/2014/main" id="{239B6D5E-08D8-E246-71FF-9749E9CC46D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08FBD6D-C87D-9675-596E-D86776FD55DB}"/>
              </a:ext>
            </a:extLst>
          </p:cNvPr>
          <p:cNvSpPr>
            <a:spLocks noGrp="1"/>
          </p:cNvSpPr>
          <p:nvPr>
            <p:ph type="sldNum" sz="quarter" idx="12"/>
          </p:nvPr>
        </p:nvSpPr>
        <p:spPr/>
        <p:txBody>
          <a:bodyPr/>
          <a:lstStyle/>
          <a:p>
            <a:fld id="{AB64269F-7779-4849-AD0E-F04E97706CB9}" type="slidenum">
              <a:rPr lang="nl-NL" smtClean="0"/>
              <a:t>‹nr.›</a:t>
            </a:fld>
            <a:endParaRPr lang="nl-NL"/>
          </a:p>
        </p:txBody>
      </p:sp>
    </p:spTree>
    <p:extLst>
      <p:ext uri="{BB962C8B-B14F-4D97-AF65-F5344CB8AC3E}">
        <p14:creationId xmlns:p14="http://schemas.microsoft.com/office/powerpoint/2010/main" val="985760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C20FFC-65FF-A96E-4667-88D54807D34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1DAAEDF-0955-9A17-EF72-3205F2258D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F890308-BCE8-9925-EE25-D11182E797A6}"/>
              </a:ext>
            </a:extLst>
          </p:cNvPr>
          <p:cNvSpPr>
            <a:spLocks noGrp="1"/>
          </p:cNvSpPr>
          <p:nvPr>
            <p:ph type="dt" sz="half" idx="10"/>
          </p:nvPr>
        </p:nvSpPr>
        <p:spPr/>
        <p:txBody>
          <a:bodyPr/>
          <a:lstStyle/>
          <a:p>
            <a:fld id="{CE4E3B56-541E-4CFE-B1CB-5DD05BB88E09}" type="datetimeFigureOut">
              <a:rPr lang="nl-NL" smtClean="0"/>
              <a:t>26-9-2022</a:t>
            </a:fld>
            <a:endParaRPr lang="nl-NL"/>
          </a:p>
        </p:txBody>
      </p:sp>
      <p:sp>
        <p:nvSpPr>
          <p:cNvPr id="5" name="Tijdelijke aanduiding voor voettekst 4">
            <a:extLst>
              <a:ext uri="{FF2B5EF4-FFF2-40B4-BE49-F238E27FC236}">
                <a16:creationId xmlns:a16="http://schemas.microsoft.com/office/drawing/2014/main" id="{AD0FB3C9-31AD-C773-454E-6DB9B4FE420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4F1374D-7A4D-4DDD-3A4C-6A91EA90AC1A}"/>
              </a:ext>
            </a:extLst>
          </p:cNvPr>
          <p:cNvSpPr>
            <a:spLocks noGrp="1"/>
          </p:cNvSpPr>
          <p:nvPr>
            <p:ph type="sldNum" sz="quarter" idx="12"/>
          </p:nvPr>
        </p:nvSpPr>
        <p:spPr/>
        <p:txBody>
          <a:bodyPr/>
          <a:lstStyle/>
          <a:p>
            <a:fld id="{AB64269F-7779-4849-AD0E-F04E97706CB9}" type="slidenum">
              <a:rPr lang="nl-NL" smtClean="0"/>
              <a:t>‹nr.›</a:t>
            </a:fld>
            <a:endParaRPr lang="nl-NL"/>
          </a:p>
        </p:txBody>
      </p:sp>
    </p:spTree>
    <p:extLst>
      <p:ext uri="{BB962C8B-B14F-4D97-AF65-F5344CB8AC3E}">
        <p14:creationId xmlns:p14="http://schemas.microsoft.com/office/powerpoint/2010/main" val="133117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2EA751-9C98-9F6E-1B3F-A07FD89B5C0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5143E2A-CAB0-95B6-C48B-3E87F4C959E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FB96536-83D1-F983-6552-C7EA49F75D97}"/>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E60EA7A-6B69-4490-DC16-22005B976004}"/>
              </a:ext>
            </a:extLst>
          </p:cNvPr>
          <p:cNvSpPr>
            <a:spLocks noGrp="1"/>
          </p:cNvSpPr>
          <p:nvPr>
            <p:ph type="dt" sz="half" idx="10"/>
          </p:nvPr>
        </p:nvSpPr>
        <p:spPr/>
        <p:txBody>
          <a:bodyPr/>
          <a:lstStyle/>
          <a:p>
            <a:fld id="{CE4E3B56-541E-4CFE-B1CB-5DD05BB88E09}" type="datetimeFigureOut">
              <a:rPr lang="nl-NL" smtClean="0"/>
              <a:t>26-9-2022</a:t>
            </a:fld>
            <a:endParaRPr lang="nl-NL"/>
          </a:p>
        </p:txBody>
      </p:sp>
      <p:sp>
        <p:nvSpPr>
          <p:cNvPr id="6" name="Tijdelijke aanduiding voor voettekst 5">
            <a:extLst>
              <a:ext uri="{FF2B5EF4-FFF2-40B4-BE49-F238E27FC236}">
                <a16:creationId xmlns:a16="http://schemas.microsoft.com/office/drawing/2014/main" id="{4DC4E8C8-F792-A744-DCC5-62F35224B11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74FBC98-F554-541B-ADAF-E27A21C15C7E}"/>
              </a:ext>
            </a:extLst>
          </p:cNvPr>
          <p:cNvSpPr>
            <a:spLocks noGrp="1"/>
          </p:cNvSpPr>
          <p:nvPr>
            <p:ph type="sldNum" sz="quarter" idx="12"/>
          </p:nvPr>
        </p:nvSpPr>
        <p:spPr/>
        <p:txBody>
          <a:bodyPr/>
          <a:lstStyle/>
          <a:p>
            <a:fld id="{AB64269F-7779-4849-AD0E-F04E97706CB9}" type="slidenum">
              <a:rPr lang="nl-NL" smtClean="0"/>
              <a:t>‹nr.›</a:t>
            </a:fld>
            <a:endParaRPr lang="nl-NL"/>
          </a:p>
        </p:txBody>
      </p:sp>
    </p:spTree>
    <p:extLst>
      <p:ext uri="{BB962C8B-B14F-4D97-AF65-F5344CB8AC3E}">
        <p14:creationId xmlns:p14="http://schemas.microsoft.com/office/powerpoint/2010/main" val="711800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3C8839-14F2-0958-330D-F0E6DC04D51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8BFCBB8-E3C5-0E51-8481-B27E529358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75D122B-85CB-99E1-FFBF-A50A9AECC51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A8E41A5-0560-98CF-BC8B-7BD72B28A0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0E5BFA8-043C-946B-4FA9-EED650C5374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71828CF5-EDC9-BE22-5734-420764854B30}"/>
              </a:ext>
            </a:extLst>
          </p:cNvPr>
          <p:cNvSpPr>
            <a:spLocks noGrp="1"/>
          </p:cNvSpPr>
          <p:nvPr>
            <p:ph type="dt" sz="half" idx="10"/>
          </p:nvPr>
        </p:nvSpPr>
        <p:spPr/>
        <p:txBody>
          <a:bodyPr/>
          <a:lstStyle/>
          <a:p>
            <a:fld id="{CE4E3B56-541E-4CFE-B1CB-5DD05BB88E09}" type="datetimeFigureOut">
              <a:rPr lang="nl-NL" smtClean="0"/>
              <a:t>26-9-2022</a:t>
            </a:fld>
            <a:endParaRPr lang="nl-NL"/>
          </a:p>
        </p:txBody>
      </p:sp>
      <p:sp>
        <p:nvSpPr>
          <p:cNvPr id="8" name="Tijdelijke aanduiding voor voettekst 7">
            <a:extLst>
              <a:ext uri="{FF2B5EF4-FFF2-40B4-BE49-F238E27FC236}">
                <a16:creationId xmlns:a16="http://schemas.microsoft.com/office/drawing/2014/main" id="{12CD1792-2C5E-DB02-9700-153FFC71C73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33EA4F7-9697-F8FB-3E48-50458501EFDB}"/>
              </a:ext>
            </a:extLst>
          </p:cNvPr>
          <p:cNvSpPr>
            <a:spLocks noGrp="1"/>
          </p:cNvSpPr>
          <p:nvPr>
            <p:ph type="sldNum" sz="quarter" idx="12"/>
          </p:nvPr>
        </p:nvSpPr>
        <p:spPr/>
        <p:txBody>
          <a:bodyPr/>
          <a:lstStyle/>
          <a:p>
            <a:fld id="{AB64269F-7779-4849-AD0E-F04E97706CB9}" type="slidenum">
              <a:rPr lang="nl-NL" smtClean="0"/>
              <a:t>‹nr.›</a:t>
            </a:fld>
            <a:endParaRPr lang="nl-NL"/>
          </a:p>
        </p:txBody>
      </p:sp>
    </p:spTree>
    <p:extLst>
      <p:ext uri="{BB962C8B-B14F-4D97-AF65-F5344CB8AC3E}">
        <p14:creationId xmlns:p14="http://schemas.microsoft.com/office/powerpoint/2010/main" val="457717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AE3214-194F-DEFB-9364-ED3120B3211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FDFC07D-083D-06C7-44D6-2163A4C88AFD}"/>
              </a:ext>
            </a:extLst>
          </p:cNvPr>
          <p:cNvSpPr>
            <a:spLocks noGrp="1"/>
          </p:cNvSpPr>
          <p:nvPr>
            <p:ph type="dt" sz="half" idx="10"/>
          </p:nvPr>
        </p:nvSpPr>
        <p:spPr/>
        <p:txBody>
          <a:bodyPr/>
          <a:lstStyle/>
          <a:p>
            <a:fld id="{CE4E3B56-541E-4CFE-B1CB-5DD05BB88E09}" type="datetimeFigureOut">
              <a:rPr lang="nl-NL" smtClean="0"/>
              <a:t>26-9-2022</a:t>
            </a:fld>
            <a:endParaRPr lang="nl-NL"/>
          </a:p>
        </p:txBody>
      </p:sp>
      <p:sp>
        <p:nvSpPr>
          <p:cNvPr id="4" name="Tijdelijke aanduiding voor voettekst 3">
            <a:extLst>
              <a:ext uri="{FF2B5EF4-FFF2-40B4-BE49-F238E27FC236}">
                <a16:creationId xmlns:a16="http://schemas.microsoft.com/office/drawing/2014/main" id="{BADA6C92-64E9-BB94-6C6A-AC8AE589DC9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7876781B-28ED-12AE-8F07-9EF3DA64403E}"/>
              </a:ext>
            </a:extLst>
          </p:cNvPr>
          <p:cNvSpPr>
            <a:spLocks noGrp="1"/>
          </p:cNvSpPr>
          <p:nvPr>
            <p:ph type="sldNum" sz="quarter" idx="12"/>
          </p:nvPr>
        </p:nvSpPr>
        <p:spPr/>
        <p:txBody>
          <a:bodyPr/>
          <a:lstStyle/>
          <a:p>
            <a:fld id="{AB64269F-7779-4849-AD0E-F04E97706CB9}" type="slidenum">
              <a:rPr lang="nl-NL" smtClean="0"/>
              <a:t>‹nr.›</a:t>
            </a:fld>
            <a:endParaRPr lang="nl-NL"/>
          </a:p>
        </p:txBody>
      </p:sp>
    </p:spTree>
    <p:extLst>
      <p:ext uri="{BB962C8B-B14F-4D97-AF65-F5344CB8AC3E}">
        <p14:creationId xmlns:p14="http://schemas.microsoft.com/office/powerpoint/2010/main" val="2330447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0B7F311-6C03-0299-FCC9-8DAC1A461863}"/>
              </a:ext>
            </a:extLst>
          </p:cNvPr>
          <p:cNvSpPr>
            <a:spLocks noGrp="1"/>
          </p:cNvSpPr>
          <p:nvPr>
            <p:ph type="dt" sz="half" idx="10"/>
          </p:nvPr>
        </p:nvSpPr>
        <p:spPr/>
        <p:txBody>
          <a:bodyPr/>
          <a:lstStyle/>
          <a:p>
            <a:fld id="{CE4E3B56-541E-4CFE-B1CB-5DD05BB88E09}" type="datetimeFigureOut">
              <a:rPr lang="nl-NL" smtClean="0"/>
              <a:t>26-9-2022</a:t>
            </a:fld>
            <a:endParaRPr lang="nl-NL"/>
          </a:p>
        </p:txBody>
      </p:sp>
      <p:sp>
        <p:nvSpPr>
          <p:cNvPr id="3" name="Tijdelijke aanduiding voor voettekst 2">
            <a:extLst>
              <a:ext uri="{FF2B5EF4-FFF2-40B4-BE49-F238E27FC236}">
                <a16:creationId xmlns:a16="http://schemas.microsoft.com/office/drawing/2014/main" id="{3BA41F54-3077-9569-858C-E1F39B6ECBB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1586450-1795-1B66-E647-6E2EDE7A43B6}"/>
              </a:ext>
            </a:extLst>
          </p:cNvPr>
          <p:cNvSpPr>
            <a:spLocks noGrp="1"/>
          </p:cNvSpPr>
          <p:nvPr>
            <p:ph type="sldNum" sz="quarter" idx="12"/>
          </p:nvPr>
        </p:nvSpPr>
        <p:spPr/>
        <p:txBody>
          <a:bodyPr/>
          <a:lstStyle/>
          <a:p>
            <a:fld id="{AB64269F-7779-4849-AD0E-F04E97706CB9}" type="slidenum">
              <a:rPr lang="nl-NL" smtClean="0"/>
              <a:t>‹nr.›</a:t>
            </a:fld>
            <a:endParaRPr lang="nl-NL"/>
          </a:p>
        </p:txBody>
      </p:sp>
    </p:spTree>
    <p:extLst>
      <p:ext uri="{BB962C8B-B14F-4D97-AF65-F5344CB8AC3E}">
        <p14:creationId xmlns:p14="http://schemas.microsoft.com/office/powerpoint/2010/main" val="3111715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65658E-0DC3-9202-F0A0-783DFD3CAFD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F0E50A8-D8B0-CC18-1CBB-1D66125DC9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62C3646-9D9F-ADEF-6958-60EEF08698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21D2279-8201-AAF2-77B2-D7CDBA6BD1B4}"/>
              </a:ext>
            </a:extLst>
          </p:cNvPr>
          <p:cNvSpPr>
            <a:spLocks noGrp="1"/>
          </p:cNvSpPr>
          <p:nvPr>
            <p:ph type="dt" sz="half" idx="10"/>
          </p:nvPr>
        </p:nvSpPr>
        <p:spPr/>
        <p:txBody>
          <a:bodyPr/>
          <a:lstStyle/>
          <a:p>
            <a:fld id="{CE4E3B56-541E-4CFE-B1CB-5DD05BB88E09}" type="datetimeFigureOut">
              <a:rPr lang="nl-NL" smtClean="0"/>
              <a:t>26-9-2022</a:t>
            </a:fld>
            <a:endParaRPr lang="nl-NL"/>
          </a:p>
        </p:txBody>
      </p:sp>
      <p:sp>
        <p:nvSpPr>
          <p:cNvPr id="6" name="Tijdelijke aanduiding voor voettekst 5">
            <a:extLst>
              <a:ext uri="{FF2B5EF4-FFF2-40B4-BE49-F238E27FC236}">
                <a16:creationId xmlns:a16="http://schemas.microsoft.com/office/drawing/2014/main" id="{8835AE9C-4CFF-FDE3-79B7-906186EA003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2A32DBC-42A2-B6E6-81E3-B8CE50197323}"/>
              </a:ext>
            </a:extLst>
          </p:cNvPr>
          <p:cNvSpPr>
            <a:spLocks noGrp="1"/>
          </p:cNvSpPr>
          <p:nvPr>
            <p:ph type="sldNum" sz="quarter" idx="12"/>
          </p:nvPr>
        </p:nvSpPr>
        <p:spPr/>
        <p:txBody>
          <a:bodyPr/>
          <a:lstStyle/>
          <a:p>
            <a:fld id="{AB64269F-7779-4849-AD0E-F04E97706CB9}" type="slidenum">
              <a:rPr lang="nl-NL" smtClean="0"/>
              <a:t>‹nr.›</a:t>
            </a:fld>
            <a:endParaRPr lang="nl-NL"/>
          </a:p>
        </p:txBody>
      </p:sp>
    </p:spTree>
    <p:extLst>
      <p:ext uri="{BB962C8B-B14F-4D97-AF65-F5344CB8AC3E}">
        <p14:creationId xmlns:p14="http://schemas.microsoft.com/office/powerpoint/2010/main" val="2839158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A166BA-E6A3-722F-800F-221653C03E9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51FFF6F5-FAF0-4CCB-4EE3-66E9A256A4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01865FD-AE5F-E61A-86EC-4D01F9DF95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B3EEB4A-759A-3B49-E6EB-098C0E410139}"/>
              </a:ext>
            </a:extLst>
          </p:cNvPr>
          <p:cNvSpPr>
            <a:spLocks noGrp="1"/>
          </p:cNvSpPr>
          <p:nvPr>
            <p:ph type="dt" sz="half" idx="10"/>
          </p:nvPr>
        </p:nvSpPr>
        <p:spPr/>
        <p:txBody>
          <a:bodyPr/>
          <a:lstStyle/>
          <a:p>
            <a:fld id="{CE4E3B56-541E-4CFE-B1CB-5DD05BB88E09}" type="datetimeFigureOut">
              <a:rPr lang="nl-NL" smtClean="0"/>
              <a:t>26-9-2022</a:t>
            </a:fld>
            <a:endParaRPr lang="nl-NL"/>
          </a:p>
        </p:txBody>
      </p:sp>
      <p:sp>
        <p:nvSpPr>
          <p:cNvPr id="6" name="Tijdelijke aanduiding voor voettekst 5">
            <a:extLst>
              <a:ext uri="{FF2B5EF4-FFF2-40B4-BE49-F238E27FC236}">
                <a16:creationId xmlns:a16="http://schemas.microsoft.com/office/drawing/2014/main" id="{B9BF3943-134E-0BC1-BECF-4F8A16F57FE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0408782-3150-A493-6D78-781944B874E5}"/>
              </a:ext>
            </a:extLst>
          </p:cNvPr>
          <p:cNvSpPr>
            <a:spLocks noGrp="1"/>
          </p:cNvSpPr>
          <p:nvPr>
            <p:ph type="sldNum" sz="quarter" idx="12"/>
          </p:nvPr>
        </p:nvSpPr>
        <p:spPr/>
        <p:txBody>
          <a:bodyPr/>
          <a:lstStyle/>
          <a:p>
            <a:fld id="{AB64269F-7779-4849-AD0E-F04E97706CB9}" type="slidenum">
              <a:rPr lang="nl-NL" smtClean="0"/>
              <a:t>‹nr.›</a:t>
            </a:fld>
            <a:endParaRPr lang="nl-NL"/>
          </a:p>
        </p:txBody>
      </p:sp>
    </p:spTree>
    <p:extLst>
      <p:ext uri="{BB962C8B-B14F-4D97-AF65-F5344CB8AC3E}">
        <p14:creationId xmlns:p14="http://schemas.microsoft.com/office/powerpoint/2010/main" val="1279081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9718C3A-6766-2115-BE36-A1087651D2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7B982BC-13C1-8FB7-87A8-5DAF3A2A4D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42E1A23-39BC-691D-760A-AC5E67DFDC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4E3B56-541E-4CFE-B1CB-5DD05BB88E09}" type="datetimeFigureOut">
              <a:rPr lang="nl-NL" smtClean="0"/>
              <a:t>26-9-2022</a:t>
            </a:fld>
            <a:endParaRPr lang="nl-NL"/>
          </a:p>
        </p:txBody>
      </p:sp>
      <p:sp>
        <p:nvSpPr>
          <p:cNvPr id="5" name="Tijdelijke aanduiding voor voettekst 4">
            <a:extLst>
              <a:ext uri="{FF2B5EF4-FFF2-40B4-BE49-F238E27FC236}">
                <a16:creationId xmlns:a16="http://schemas.microsoft.com/office/drawing/2014/main" id="{42F7B837-1CB3-E83E-3E72-2608AC9FB7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EF744F0A-0803-767D-55C9-D243F31215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4269F-7779-4849-AD0E-F04E97706CB9}" type="slidenum">
              <a:rPr lang="nl-NL" smtClean="0"/>
              <a:t>‹nr.›</a:t>
            </a:fld>
            <a:endParaRPr lang="nl-NL"/>
          </a:p>
        </p:txBody>
      </p:sp>
    </p:spTree>
    <p:extLst>
      <p:ext uri="{BB962C8B-B14F-4D97-AF65-F5344CB8AC3E}">
        <p14:creationId xmlns:p14="http://schemas.microsoft.com/office/powerpoint/2010/main" val="295261749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51" r:id="rId3"/>
    <p:sldLayoutId id="2147483652" r:id="rId4"/>
    <p:sldLayoutId id="2147483653" r:id="rId5"/>
    <p:sldLayoutId id="2147483654" r:id="rId6"/>
    <p:sldLayoutId id="2147483666"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26-9-2022</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30115DB-3EF5-4638-A9DB-4E72AFF388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2E223AF-62FE-48C6-BC4F-FF4AA86690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C007BBA-39CA-4355-9F71-D040DFA68D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8B8A15-5DFC-42FC-B0B3-386B2559C19A}" type="datetimeFigureOut">
              <a:rPr lang="nl-NL" smtClean="0"/>
              <a:t>26-9-2022</a:t>
            </a:fld>
            <a:endParaRPr lang="nl-NL"/>
          </a:p>
        </p:txBody>
      </p:sp>
      <p:sp>
        <p:nvSpPr>
          <p:cNvPr id="5" name="Tijdelijke aanduiding voor voettekst 4">
            <a:extLst>
              <a:ext uri="{FF2B5EF4-FFF2-40B4-BE49-F238E27FC236}">
                <a16:creationId xmlns:a16="http://schemas.microsoft.com/office/drawing/2014/main" id="{8DA7E448-1616-428D-979B-291B69B13B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3B62EEB-B3A7-46BE-8485-44757F5A09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4BCB32-ACE5-415C-B153-09DA13A03146}" type="slidenum">
              <a:rPr lang="nl-NL" smtClean="0"/>
              <a:t>‹nr.›</a:t>
            </a:fld>
            <a:endParaRPr lang="nl-NL"/>
          </a:p>
        </p:txBody>
      </p:sp>
    </p:spTree>
    <p:extLst>
      <p:ext uri="{BB962C8B-B14F-4D97-AF65-F5344CB8AC3E}">
        <p14:creationId xmlns:p14="http://schemas.microsoft.com/office/powerpoint/2010/main" val="4185116173"/>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educatie-en-school.infonu.nl/methodiek/38809-hoe-maak-ik-een-goede-vragenlijst-of-enquete.html" TargetMode="External"/><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hyperlink" Target="https://www.studiemeesters.nl/scriptie/perfecte-enquete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932A3C-D9FC-786A-DDD5-F2A26AFB09F8}"/>
              </a:ext>
            </a:extLst>
          </p:cNvPr>
          <p:cNvSpPr>
            <a:spLocks noGrp="1"/>
          </p:cNvSpPr>
          <p:nvPr>
            <p:ph type="ctrTitle"/>
          </p:nvPr>
        </p:nvSpPr>
        <p:spPr/>
        <p:txBody>
          <a:bodyPr/>
          <a:lstStyle/>
          <a:p>
            <a:r>
              <a:rPr lang="nl-NL" dirty="0"/>
              <a:t>Onderzoeksopzet</a:t>
            </a:r>
          </a:p>
        </p:txBody>
      </p:sp>
      <p:sp>
        <p:nvSpPr>
          <p:cNvPr id="3" name="Ondertitel 2">
            <a:extLst>
              <a:ext uri="{FF2B5EF4-FFF2-40B4-BE49-F238E27FC236}">
                <a16:creationId xmlns:a16="http://schemas.microsoft.com/office/drawing/2014/main" id="{BD4CDDC2-FF79-06F6-3099-A7F276C7536A}"/>
              </a:ext>
            </a:extLst>
          </p:cNvPr>
          <p:cNvSpPr>
            <a:spLocks noGrp="1"/>
          </p:cNvSpPr>
          <p:nvPr>
            <p:ph type="subTitle" idx="1"/>
          </p:nvPr>
        </p:nvSpPr>
        <p:spPr/>
        <p:txBody>
          <a:bodyPr/>
          <a:lstStyle/>
          <a:p>
            <a:r>
              <a:rPr lang="nl-NL" dirty="0"/>
              <a:t>Extra input over maken van enquêtes en </a:t>
            </a:r>
            <a:r>
              <a:rPr lang="nl-NL" dirty="0" err="1"/>
              <a:t>inverviews</a:t>
            </a:r>
            <a:endParaRPr lang="nl-NL" dirty="0"/>
          </a:p>
          <a:p>
            <a:r>
              <a:rPr lang="nl-NL" dirty="0"/>
              <a:t>Les 26-9-2022</a:t>
            </a:r>
          </a:p>
        </p:txBody>
      </p:sp>
    </p:spTree>
    <p:extLst>
      <p:ext uri="{BB962C8B-B14F-4D97-AF65-F5344CB8AC3E}">
        <p14:creationId xmlns:p14="http://schemas.microsoft.com/office/powerpoint/2010/main" val="2715544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CB1F29-571E-4D68-8673-3E53FF40AF4B}"/>
              </a:ext>
            </a:extLst>
          </p:cNvPr>
          <p:cNvSpPr>
            <a:spLocks noGrp="1"/>
          </p:cNvSpPr>
          <p:nvPr>
            <p:ph type="title"/>
          </p:nvPr>
        </p:nvSpPr>
        <p:spPr/>
        <p:txBody>
          <a:bodyPr/>
          <a:lstStyle/>
          <a:p>
            <a:r>
              <a:rPr lang="nl-NL" dirty="0" err="1"/>
              <a:t>Likert</a:t>
            </a:r>
            <a:r>
              <a:rPr lang="nl-NL" dirty="0"/>
              <a:t> schaal </a:t>
            </a:r>
          </a:p>
        </p:txBody>
      </p:sp>
      <p:sp>
        <p:nvSpPr>
          <p:cNvPr id="4" name="Tekstvak 3">
            <a:extLst>
              <a:ext uri="{FF2B5EF4-FFF2-40B4-BE49-F238E27FC236}">
                <a16:creationId xmlns:a16="http://schemas.microsoft.com/office/drawing/2014/main" id="{B0B5BD1C-B58C-4D17-BABB-00511F2E8982}"/>
              </a:ext>
            </a:extLst>
          </p:cNvPr>
          <p:cNvSpPr txBox="1"/>
          <p:nvPr/>
        </p:nvSpPr>
        <p:spPr>
          <a:xfrm>
            <a:off x="923925" y="1436534"/>
            <a:ext cx="6096000" cy="830997"/>
          </a:xfrm>
          <a:prstGeom prst="rect">
            <a:avLst/>
          </a:prstGeom>
          <a:noFill/>
        </p:spPr>
        <p:txBody>
          <a:bodyPr wrap="square">
            <a:spAutoFit/>
          </a:bodyPr>
          <a:lstStyle/>
          <a:p>
            <a:pPr algn="l"/>
            <a:r>
              <a:rPr lang="nl-NL" sz="2400" b="0" i="0" dirty="0">
                <a:solidFill>
                  <a:srgbClr val="73879C"/>
                </a:solidFill>
                <a:effectLst/>
                <a:latin typeface="Source Sans Pro" panose="020B0503030403020204" pitchFamily="34" charset="0"/>
              </a:rPr>
              <a:t>5-punts en 7-punts </a:t>
            </a:r>
            <a:r>
              <a:rPr lang="nl-NL" sz="2400" dirty="0" err="1">
                <a:solidFill>
                  <a:srgbClr val="73879C"/>
                </a:solidFill>
                <a:latin typeface="Source Sans Pro" panose="020B0503030403020204" pitchFamily="34" charset="0"/>
              </a:rPr>
              <a:t>L</a:t>
            </a:r>
            <a:r>
              <a:rPr lang="nl-NL" sz="2400" b="0" i="0" dirty="0" err="1">
                <a:solidFill>
                  <a:srgbClr val="73879C"/>
                </a:solidFill>
                <a:effectLst/>
                <a:latin typeface="Source Sans Pro" panose="020B0503030403020204" pitchFamily="34" charset="0"/>
              </a:rPr>
              <a:t>ikert</a:t>
            </a:r>
            <a:r>
              <a:rPr lang="nl-NL" sz="2400" b="0" i="0" dirty="0">
                <a:solidFill>
                  <a:srgbClr val="73879C"/>
                </a:solidFill>
                <a:effectLst/>
                <a:latin typeface="Source Sans Pro" panose="020B0503030403020204" pitchFamily="34" charset="0"/>
              </a:rPr>
              <a:t> schaal.</a:t>
            </a:r>
            <a:br>
              <a:rPr lang="nl-NL" sz="2400" b="0" i="0" dirty="0">
                <a:solidFill>
                  <a:srgbClr val="73879C"/>
                </a:solidFill>
                <a:effectLst/>
                <a:latin typeface="Source Sans Pro" panose="020B0503030403020204" pitchFamily="34" charset="0"/>
              </a:rPr>
            </a:br>
            <a:endParaRPr lang="nl-NL" sz="2400" b="0" i="0" dirty="0">
              <a:solidFill>
                <a:srgbClr val="73879C"/>
              </a:solidFill>
              <a:effectLst/>
              <a:latin typeface="Source Sans Pro" panose="020B0503030403020204" pitchFamily="34" charset="0"/>
            </a:endParaRPr>
          </a:p>
        </p:txBody>
      </p:sp>
      <p:pic>
        <p:nvPicPr>
          <p:cNvPr id="7" name="Afbeelding 6">
            <a:extLst>
              <a:ext uri="{FF2B5EF4-FFF2-40B4-BE49-F238E27FC236}">
                <a16:creationId xmlns:a16="http://schemas.microsoft.com/office/drawing/2014/main" id="{95DF0E83-C0A5-4F5B-9F2A-22B7EB28DCC0}"/>
              </a:ext>
            </a:extLst>
          </p:cNvPr>
          <p:cNvPicPr>
            <a:picLocks noChangeAspect="1"/>
          </p:cNvPicPr>
          <p:nvPr/>
        </p:nvPicPr>
        <p:blipFill rotWithShape="1">
          <a:blip r:embed="rId2"/>
          <a:srcRect l="34531" t="31389" r="11875" b="38579"/>
          <a:stretch/>
        </p:blipFill>
        <p:spPr>
          <a:xfrm>
            <a:off x="1019175" y="2239537"/>
            <a:ext cx="6534150" cy="20595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kstvak 8">
            <a:extLst>
              <a:ext uri="{FF2B5EF4-FFF2-40B4-BE49-F238E27FC236}">
                <a16:creationId xmlns:a16="http://schemas.microsoft.com/office/drawing/2014/main" id="{6E657A58-0B34-4308-ADD7-F9C272B54AE6}"/>
              </a:ext>
            </a:extLst>
          </p:cNvPr>
          <p:cNvSpPr txBox="1"/>
          <p:nvPr/>
        </p:nvSpPr>
        <p:spPr>
          <a:xfrm>
            <a:off x="923925" y="4421192"/>
            <a:ext cx="8677275" cy="1631216"/>
          </a:xfrm>
          <a:prstGeom prst="rect">
            <a:avLst/>
          </a:prstGeom>
          <a:noFill/>
        </p:spPr>
        <p:txBody>
          <a:bodyPr wrap="square">
            <a:spAutoFit/>
          </a:bodyPr>
          <a:lstStyle/>
          <a:p>
            <a:endParaRPr lang="nl-NL" sz="2000" dirty="0"/>
          </a:p>
          <a:p>
            <a:r>
              <a:rPr lang="nl-NL" sz="2000" dirty="0"/>
              <a:t>Instemming: Helemaal eens/ eens / neutraal / oneens / helemaal oneens</a:t>
            </a:r>
          </a:p>
          <a:p>
            <a:r>
              <a:rPr lang="nl-NL" sz="2000" dirty="0"/>
              <a:t>Frequentie: Heel vaak / vaak / soms / zelden / nooit</a:t>
            </a:r>
          </a:p>
          <a:p>
            <a:r>
              <a:rPr lang="nl-NL" sz="2000" dirty="0"/>
              <a:t>Belangrijkheid: Zeer belangrijk / belangrijk / redelijk belangrijk / enigszins belangrijk / onbelangrijk</a:t>
            </a:r>
          </a:p>
        </p:txBody>
      </p:sp>
    </p:spTree>
    <p:extLst>
      <p:ext uri="{BB962C8B-B14F-4D97-AF65-F5344CB8AC3E}">
        <p14:creationId xmlns:p14="http://schemas.microsoft.com/office/powerpoint/2010/main" val="159186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122B4-6C37-4A5B-99DF-E1D8423D4FD9}"/>
              </a:ext>
            </a:extLst>
          </p:cNvPr>
          <p:cNvSpPr>
            <a:spLocks noGrp="1"/>
          </p:cNvSpPr>
          <p:nvPr>
            <p:ph type="title"/>
          </p:nvPr>
        </p:nvSpPr>
        <p:spPr/>
        <p:txBody>
          <a:bodyPr/>
          <a:lstStyle/>
          <a:p>
            <a:r>
              <a:rPr lang="nl-NL" dirty="0"/>
              <a:t>Opbouw interview</a:t>
            </a:r>
          </a:p>
        </p:txBody>
      </p:sp>
      <p:sp>
        <p:nvSpPr>
          <p:cNvPr id="4" name="Tekstvak 3">
            <a:extLst>
              <a:ext uri="{FF2B5EF4-FFF2-40B4-BE49-F238E27FC236}">
                <a16:creationId xmlns:a16="http://schemas.microsoft.com/office/drawing/2014/main" id="{125778CE-EBB0-4975-BCF0-EE5B57D65CA0}"/>
              </a:ext>
            </a:extLst>
          </p:cNvPr>
          <p:cNvSpPr txBox="1"/>
          <p:nvPr/>
        </p:nvSpPr>
        <p:spPr>
          <a:xfrm>
            <a:off x="952499" y="1690688"/>
            <a:ext cx="9248775" cy="3477875"/>
          </a:xfrm>
          <a:prstGeom prst="rect">
            <a:avLst/>
          </a:prstGeom>
          <a:noFill/>
        </p:spPr>
        <p:txBody>
          <a:bodyPr wrap="square">
            <a:spAutoFit/>
          </a:bodyPr>
          <a:lstStyle/>
          <a:p>
            <a:pPr algn="l"/>
            <a:r>
              <a:rPr lang="nl-NL" sz="2000" b="1" i="0" dirty="0">
                <a:solidFill>
                  <a:srgbClr val="202124"/>
                </a:solidFill>
                <a:effectLst/>
                <a:latin typeface="Google Sans"/>
              </a:rPr>
              <a:t>Ieder interview bestaat grofweg uit drie delen.</a:t>
            </a:r>
            <a:endParaRPr lang="nl-NL" sz="2000" b="0" i="0" dirty="0">
              <a:solidFill>
                <a:srgbClr val="202124"/>
              </a:solidFill>
              <a:effectLst/>
              <a:latin typeface="Google Sans"/>
            </a:endParaRPr>
          </a:p>
          <a:p>
            <a:pPr algn="l">
              <a:buFont typeface="+mj-lt"/>
              <a:buAutoNum type="arabicPeriod"/>
            </a:pPr>
            <a:r>
              <a:rPr lang="nl-NL" sz="2000" b="0" i="0" dirty="0">
                <a:solidFill>
                  <a:srgbClr val="202124"/>
                </a:solidFill>
                <a:effectLst/>
                <a:latin typeface="arial" panose="020B0604020202020204" pitchFamily="34" charset="0"/>
              </a:rPr>
              <a:t>Opening. Je begint het gesprek met het uitleggen van het doel: wat je hoopt te weten te komen. ...</a:t>
            </a:r>
          </a:p>
          <a:p>
            <a:pPr algn="l">
              <a:buFont typeface="+mj-lt"/>
              <a:buAutoNum type="arabicPeriod"/>
            </a:pPr>
            <a:r>
              <a:rPr lang="nl-NL" sz="2000" b="0" i="0" dirty="0">
                <a:solidFill>
                  <a:srgbClr val="202124"/>
                </a:solidFill>
                <a:effectLst/>
                <a:latin typeface="arial" panose="020B0604020202020204" pitchFamily="34" charset="0"/>
              </a:rPr>
              <a:t>Middengedeelte. ...</a:t>
            </a:r>
          </a:p>
          <a:p>
            <a:pPr algn="l">
              <a:buFont typeface="+mj-lt"/>
              <a:buAutoNum type="arabicPeriod"/>
            </a:pPr>
            <a:r>
              <a:rPr lang="nl-NL" sz="2000" b="0" i="0" dirty="0">
                <a:solidFill>
                  <a:srgbClr val="202124"/>
                </a:solidFill>
                <a:effectLst/>
                <a:latin typeface="arial" panose="020B0604020202020204" pitchFamily="34" charset="0"/>
              </a:rPr>
              <a:t>Afronding. ...</a:t>
            </a:r>
          </a:p>
          <a:p>
            <a:pPr algn="l">
              <a:buFont typeface="+mj-lt"/>
              <a:buAutoNum type="arabicPeriod"/>
            </a:pPr>
            <a:r>
              <a:rPr lang="nl-NL" sz="2000" b="0" i="0" dirty="0">
                <a:solidFill>
                  <a:srgbClr val="202124"/>
                </a:solidFill>
                <a:effectLst/>
                <a:latin typeface="arial" panose="020B0604020202020204" pitchFamily="34" charset="0"/>
              </a:rPr>
              <a:t>De juiste vragen stellen. ...</a:t>
            </a:r>
          </a:p>
          <a:p>
            <a:pPr algn="l">
              <a:buFont typeface="+mj-lt"/>
              <a:buAutoNum type="arabicPeriod"/>
            </a:pPr>
            <a:r>
              <a:rPr lang="nl-NL" sz="2000" b="0" i="0" dirty="0">
                <a:solidFill>
                  <a:srgbClr val="202124"/>
                </a:solidFill>
                <a:effectLst/>
                <a:latin typeface="arial" panose="020B0604020202020204" pitchFamily="34" charset="0"/>
              </a:rPr>
              <a:t>Goed doorvragen. ...</a:t>
            </a:r>
          </a:p>
          <a:p>
            <a:pPr algn="l">
              <a:buFont typeface="+mj-lt"/>
              <a:buAutoNum type="arabicPeriod"/>
            </a:pPr>
            <a:r>
              <a:rPr lang="nl-NL" sz="2000" b="0" i="0" dirty="0">
                <a:solidFill>
                  <a:srgbClr val="202124"/>
                </a:solidFill>
                <a:effectLst/>
                <a:latin typeface="arial" panose="020B0604020202020204" pitchFamily="34" charset="0"/>
              </a:rPr>
              <a:t>Vasthouden aan de rode draad in het gesprek. ...</a:t>
            </a:r>
          </a:p>
          <a:p>
            <a:pPr algn="l">
              <a:buFont typeface="+mj-lt"/>
              <a:buAutoNum type="arabicPeriod"/>
            </a:pPr>
            <a:r>
              <a:rPr lang="nl-NL" sz="2000" b="0" i="0" dirty="0">
                <a:solidFill>
                  <a:srgbClr val="202124"/>
                </a:solidFill>
                <a:effectLst/>
                <a:latin typeface="arial" panose="020B0604020202020204" pitchFamily="34" charset="0"/>
              </a:rPr>
              <a:t>Op het juiste moment de juiste vragen stellen.</a:t>
            </a:r>
          </a:p>
          <a:p>
            <a:br>
              <a:rPr lang="nl-NL" sz="2000" b="0" i="0" dirty="0">
                <a:solidFill>
                  <a:srgbClr val="202124"/>
                </a:solidFill>
                <a:effectLst/>
                <a:latin typeface="arial" panose="020B0604020202020204" pitchFamily="34" charset="0"/>
              </a:rPr>
            </a:br>
            <a:endParaRPr lang="nl-NL" sz="2000" dirty="0"/>
          </a:p>
        </p:txBody>
      </p:sp>
      <p:sp>
        <p:nvSpPr>
          <p:cNvPr id="6" name="Tekstvak 5">
            <a:extLst>
              <a:ext uri="{FF2B5EF4-FFF2-40B4-BE49-F238E27FC236}">
                <a16:creationId xmlns:a16="http://schemas.microsoft.com/office/drawing/2014/main" id="{9AA80769-F861-459B-8C46-6EC24B000C33}"/>
              </a:ext>
            </a:extLst>
          </p:cNvPr>
          <p:cNvSpPr txBox="1"/>
          <p:nvPr/>
        </p:nvSpPr>
        <p:spPr>
          <a:xfrm>
            <a:off x="1019175" y="5124449"/>
            <a:ext cx="6096000" cy="1015663"/>
          </a:xfrm>
          <a:prstGeom prst="rect">
            <a:avLst/>
          </a:prstGeom>
          <a:solidFill>
            <a:schemeClr val="accent6">
              <a:lumMod val="20000"/>
              <a:lumOff val="80000"/>
            </a:schemeClr>
          </a:solidFill>
        </p:spPr>
        <p:txBody>
          <a:bodyPr wrap="square">
            <a:spAutoFit/>
          </a:bodyPr>
          <a:lstStyle/>
          <a:p>
            <a:r>
              <a:rPr lang="nl-NL" sz="2000" dirty="0"/>
              <a:t>Vat de antwoorden van je gesprekspartner samen, zodat hij weet dat je hem goed hebt begrepen en zodat hij zelf de hoofdlijn terug hoort.</a:t>
            </a:r>
          </a:p>
        </p:txBody>
      </p:sp>
      <p:sp>
        <p:nvSpPr>
          <p:cNvPr id="8" name="Tekstvak 7">
            <a:extLst>
              <a:ext uri="{FF2B5EF4-FFF2-40B4-BE49-F238E27FC236}">
                <a16:creationId xmlns:a16="http://schemas.microsoft.com/office/drawing/2014/main" id="{47BAEF40-076D-4146-88CF-30C16264AAEF}"/>
              </a:ext>
            </a:extLst>
          </p:cNvPr>
          <p:cNvSpPr txBox="1"/>
          <p:nvPr/>
        </p:nvSpPr>
        <p:spPr>
          <a:xfrm>
            <a:off x="7567610" y="3996035"/>
            <a:ext cx="4176714" cy="1477328"/>
          </a:xfrm>
          <a:prstGeom prst="rect">
            <a:avLst/>
          </a:prstGeom>
          <a:solidFill>
            <a:schemeClr val="accent6">
              <a:lumMod val="20000"/>
              <a:lumOff val="80000"/>
            </a:schemeClr>
          </a:solidFill>
        </p:spPr>
        <p:txBody>
          <a:bodyPr wrap="square">
            <a:spAutoFit/>
          </a:bodyPr>
          <a:lstStyle/>
          <a:p>
            <a:r>
              <a:rPr lang="nl-NL" dirty="0"/>
              <a:t>Monitor je tijd en hou je aan de afgesproken tijd. Het is vervelend als je een deel van je vragen niet hebt kunnen stellen omdat je gesprekspartner naar zijn volgende afspraak moet.</a:t>
            </a:r>
          </a:p>
        </p:txBody>
      </p:sp>
      <p:sp>
        <p:nvSpPr>
          <p:cNvPr id="10" name="Tekstvak 9">
            <a:extLst>
              <a:ext uri="{FF2B5EF4-FFF2-40B4-BE49-F238E27FC236}">
                <a16:creationId xmlns:a16="http://schemas.microsoft.com/office/drawing/2014/main" id="{DB2F64E4-EA0D-408C-B3DD-29F219E6467D}"/>
              </a:ext>
            </a:extLst>
          </p:cNvPr>
          <p:cNvSpPr txBox="1"/>
          <p:nvPr/>
        </p:nvSpPr>
        <p:spPr>
          <a:xfrm>
            <a:off x="2800350" y="6308209"/>
            <a:ext cx="6096000" cy="369332"/>
          </a:xfrm>
          <a:prstGeom prst="rect">
            <a:avLst/>
          </a:prstGeom>
          <a:solidFill>
            <a:schemeClr val="accent6">
              <a:lumMod val="20000"/>
              <a:lumOff val="80000"/>
            </a:schemeClr>
          </a:solidFill>
        </p:spPr>
        <p:txBody>
          <a:bodyPr wrap="square">
            <a:spAutoFit/>
          </a:bodyPr>
          <a:lstStyle/>
          <a:p>
            <a:r>
              <a:rPr lang="nl-NL" dirty="0"/>
              <a:t>LSD: Luisteren, Samenvatten en Doorvragen.</a:t>
            </a:r>
          </a:p>
        </p:txBody>
      </p:sp>
    </p:spTree>
    <p:extLst>
      <p:ext uri="{BB962C8B-B14F-4D97-AF65-F5344CB8AC3E}">
        <p14:creationId xmlns:p14="http://schemas.microsoft.com/office/powerpoint/2010/main" val="82709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BAA2FA-918F-4547-B8D5-89CF2178E87B}"/>
              </a:ext>
            </a:extLst>
          </p:cNvPr>
          <p:cNvSpPr>
            <a:spLocks noGrp="1"/>
          </p:cNvSpPr>
          <p:nvPr>
            <p:ph type="title"/>
          </p:nvPr>
        </p:nvSpPr>
        <p:spPr/>
        <p:txBody>
          <a:bodyPr/>
          <a:lstStyle/>
          <a:p>
            <a:r>
              <a:rPr lang="nl-NL" dirty="0"/>
              <a:t>Doorvragen</a:t>
            </a:r>
          </a:p>
        </p:txBody>
      </p:sp>
      <p:sp>
        <p:nvSpPr>
          <p:cNvPr id="4" name="Tekstvak 3">
            <a:extLst>
              <a:ext uri="{FF2B5EF4-FFF2-40B4-BE49-F238E27FC236}">
                <a16:creationId xmlns:a16="http://schemas.microsoft.com/office/drawing/2014/main" id="{96B1FDC9-1650-4CAC-B289-72088D26560E}"/>
              </a:ext>
            </a:extLst>
          </p:cNvPr>
          <p:cNvSpPr txBox="1"/>
          <p:nvPr/>
        </p:nvSpPr>
        <p:spPr>
          <a:xfrm>
            <a:off x="923925" y="1853684"/>
            <a:ext cx="6096000" cy="2308324"/>
          </a:xfrm>
          <a:prstGeom prst="rect">
            <a:avLst/>
          </a:prstGeom>
          <a:noFill/>
        </p:spPr>
        <p:txBody>
          <a:bodyPr wrap="square">
            <a:spAutoFit/>
          </a:bodyPr>
          <a:lstStyle/>
          <a:p>
            <a:r>
              <a:rPr lang="nl-NL" sz="2400" dirty="0"/>
              <a:t>Wat….</a:t>
            </a:r>
          </a:p>
          <a:p>
            <a:r>
              <a:rPr lang="nl-NL" sz="2400" dirty="0"/>
              <a:t>Hoe…</a:t>
            </a:r>
          </a:p>
          <a:p>
            <a:r>
              <a:rPr lang="nl-NL" sz="2400" dirty="0"/>
              <a:t>Welke … </a:t>
            </a:r>
          </a:p>
          <a:p>
            <a:r>
              <a:rPr lang="nl-NL" sz="2400" dirty="0"/>
              <a:t>Vertel eens….</a:t>
            </a:r>
          </a:p>
          <a:p>
            <a:r>
              <a:rPr lang="nl-NL" sz="2400" dirty="0"/>
              <a:t>Begrijp ik het goed als…. </a:t>
            </a:r>
          </a:p>
          <a:p>
            <a:r>
              <a:rPr lang="nl-NL" sz="2400" dirty="0"/>
              <a:t>Kun je geen enkele uitzondering noemen?</a:t>
            </a:r>
          </a:p>
        </p:txBody>
      </p:sp>
      <p:pic>
        <p:nvPicPr>
          <p:cNvPr id="5" name="Afbeelding 4">
            <a:extLst>
              <a:ext uri="{FF2B5EF4-FFF2-40B4-BE49-F238E27FC236}">
                <a16:creationId xmlns:a16="http://schemas.microsoft.com/office/drawing/2014/main" id="{2072E202-606B-4F61-BBB2-73E555E92991}"/>
              </a:ext>
            </a:extLst>
          </p:cNvPr>
          <p:cNvPicPr>
            <a:picLocks noChangeAspect="1"/>
          </p:cNvPicPr>
          <p:nvPr/>
        </p:nvPicPr>
        <p:blipFill>
          <a:blip r:embed="rId2"/>
          <a:stretch>
            <a:fillRect/>
          </a:stretch>
        </p:blipFill>
        <p:spPr>
          <a:xfrm>
            <a:off x="6782691" y="1853684"/>
            <a:ext cx="4571109" cy="3423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75286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a:solidFill>
                  <a:srgbClr val="00B0F0"/>
                </a:solidFill>
                <a:latin typeface="Arial" panose="020B0604020202020204" pitchFamily="34" charset="0"/>
                <a:cs typeface="Arial" panose="020B0604020202020204" pitchFamily="34" charset="0"/>
              </a:rPr>
              <a:t>De leefbare stad</a:t>
            </a:r>
            <a:endParaRPr lang="nl-NL" sz="4400">
              <a:solidFill>
                <a:srgbClr val="00B0F0"/>
              </a:solidFill>
              <a:latin typeface="Arial" panose="020B0604020202020204" pitchFamily="34" charset="0"/>
              <a:cs typeface="Arial" panose="020B0604020202020204" pitchFamily="34" charset="0"/>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972878" cy="2032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dirty="0">
                <a:solidFill>
                  <a:srgbClr val="000644"/>
                </a:solidFill>
                <a:latin typeface="Arial" panose="020B0604020202020204" pitchFamily="34" charset="0"/>
                <a:cs typeface="Arial" panose="020B0604020202020204" pitchFamily="34" charset="0"/>
              </a:rPr>
              <a:t>IBS Thema</a:t>
            </a:r>
          </a:p>
          <a:p>
            <a:pPr marL="0" indent="0">
              <a:buNone/>
            </a:pPr>
            <a:r>
              <a:rPr lang="nl-NL" sz="1200" dirty="0">
                <a:latin typeface="Arial" panose="020B0604020202020204" pitchFamily="34" charset="0"/>
                <a:cs typeface="Arial" panose="020B0604020202020204" pitchFamily="34" charset="0"/>
              </a:rPr>
              <a:t>X    Onderzoeksopzet</a:t>
            </a:r>
          </a:p>
          <a:p>
            <a:pPr marL="0" indent="0">
              <a:buNone/>
            </a:pPr>
            <a:r>
              <a:rPr lang="nl-NL" sz="1200" dirty="0">
                <a:latin typeface="Arial" panose="020B0604020202020204" pitchFamily="34" charset="0"/>
                <a:cs typeface="Arial" panose="020B0604020202020204" pitchFamily="34" charset="0"/>
              </a:rPr>
              <a:t>X    Theoretisch kader</a:t>
            </a:r>
          </a:p>
          <a:p>
            <a:pPr>
              <a:buFont typeface="Wingdings" panose="05000000000000000000" pitchFamily="2" charset="2"/>
              <a:buChar char="q"/>
            </a:pPr>
            <a:r>
              <a:rPr lang="nl-NL" sz="1200" dirty="0">
                <a:latin typeface="Arial" panose="020B0604020202020204" pitchFamily="34" charset="0"/>
                <a:cs typeface="Arial" panose="020B0604020202020204" pitchFamily="34" charset="0"/>
              </a:rPr>
              <a:t> Burgerparticipatie</a:t>
            </a:r>
          </a:p>
          <a:p>
            <a:pPr>
              <a:buFont typeface="Wingdings" panose="05000000000000000000" pitchFamily="2" charset="2"/>
              <a:buChar char="q"/>
            </a:pPr>
            <a:r>
              <a:rPr lang="nl-NL" sz="1200" dirty="0">
                <a:latin typeface="Arial" panose="020B0604020202020204" pitchFamily="34" charset="0"/>
                <a:cs typeface="Arial" panose="020B0604020202020204" pitchFamily="34" charset="0"/>
              </a:rPr>
              <a:t> Onderzoeksresultaten- en advies</a:t>
            </a: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5" y="1727561"/>
            <a:ext cx="3663592" cy="38630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panose="020B0604020202020204" pitchFamily="34" charset="0"/>
                <a:cs typeface="Arial" panose="020B0604020202020204" pitchFamily="34" charset="0"/>
              </a:rPr>
              <a:t>Begrippen</a:t>
            </a:r>
          </a:p>
          <a:p>
            <a:pPr>
              <a:buFont typeface="Wingdings" panose="05000000000000000000" pitchFamily="2" charset="2"/>
              <a:buChar char="q"/>
            </a:pPr>
            <a:r>
              <a:rPr lang="nl-NL" sz="1800" dirty="0">
                <a:latin typeface="Arial" panose="020B0604020202020204" pitchFamily="34" charset="0"/>
                <a:cs typeface="Arial" panose="020B0604020202020204" pitchFamily="34" charset="0"/>
              </a:rPr>
              <a:t>Onderzoeksmethode</a:t>
            </a:r>
          </a:p>
          <a:p>
            <a:pPr>
              <a:buFont typeface="Wingdings" panose="05000000000000000000" pitchFamily="2" charset="2"/>
              <a:buChar char="q"/>
            </a:pPr>
            <a:r>
              <a:rPr lang="nl-NL" sz="1800" dirty="0">
                <a:latin typeface="Arial" panose="020B0604020202020204" pitchFamily="34" charset="0"/>
                <a:cs typeface="Arial" panose="020B0604020202020204" pitchFamily="34" charset="0"/>
              </a:rPr>
              <a:t>Deskresearch</a:t>
            </a:r>
          </a:p>
          <a:p>
            <a:pPr>
              <a:buFont typeface="Wingdings" panose="05000000000000000000" pitchFamily="2" charset="2"/>
              <a:buChar char="q"/>
            </a:pPr>
            <a:r>
              <a:rPr lang="nl-NL" sz="1800" dirty="0">
                <a:latin typeface="Arial" panose="020B0604020202020204" pitchFamily="34" charset="0"/>
                <a:cs typeface="Arial" panose="020B0604020202020204" pitchFamily="34" charset="0"/>
              </a:rPr>
              <a:t>Fieldresearch</a:t>
            </a:r>
          </a:p>
          <a:p>
            <a:pPr>
              <a:buFont typeface="Wingdings" panose="05000000000000000000" pitchFamily="2" charset="2"/>
              <a:buChar char="q"/>
            </a:pPr>
            <a:r>
              <a:rPr lang="nl-NL" sz="1800" dirty="0">
                <a:latin typeface="Arial" panose="020B0604020202020204" pitchFamily="34" charset="0"/>
                <a:cs typeface="Arial" panose="020B0604020202020204" pitchFamily="34" charset="0"/>
              </a:rPr>
              <a:t>Kwantitatief onderzoek</a:t>
            </a:r>
          </a:p>
          <a:p>
            <a:pPr>
              <a:buFont typeface="Wingdings" panose="05000000000000000000" pitchFamily="2" charset="2"/>
              <a:buChar char="q"/>
            </a:pPr>
            <a:r>
              <a:rPr lang="nl-NL" sz="1800" dirty="0">
                <a:latin typeface="Arial" panose="020B0604020202020204" pitchFamily="34" charset="0"/>
                <a:cs typeface="Arial" panose="020B0604020202020204" pitchFamily="34" charset="0"/>
              </a:rPr>
              <a:t>Enquête </a:t>
            </a:r>
          </a:p>
          <a:p>
            <a:pPr>
              <a:buFont typeface="Wingdings" panose="05000000000000000000" pitchFamily="2" charset="2"/>
              <a:buChar char="q"/>
            </a:pPr>
            <a:r>
              <a:rPr lang="nl-NL" sz="1800" dirty="0">
                <a:latin typeface="Arial" panose="020B0604020202020204" pitchFamily="34" charset="0"/>
                <a:cs typeface="Arial" panose="020B0604020202020204" pitchFamily="34" charset="0"/>
              </a:rPr>
              <a:t>Kwalitatief onderzoek</a:t>
            </a:r>
          </a:p>
          <a:p>
            <a:pPr>
              <a:buFont typeface="Wingdings" panose="05000000000000000000" pitchFamily="2" charset="2"/>
              <a:buChar char="q"/>
            </a:pPr>
            <a:r>
              <a:rPr lang="nl-NL" sz="1800" dirty="0">
                <a:latin typeface="Arial" panose="020B0604020202020204" pitchFamily="34" charset="0"/>
                <a:cs typeface="Arial" panose="020B0604020202020204" pitchFamily="34" charset="0"/>
              </a:rPr>
              <a:t>Interview</a:t>
            </a:r>
          </a:p>
          <a:p>
            <a:pPr marL="0" indent="0">
              <a:buNone/>
            </a:pPr>
            <a:endParaRPr lang="nl-NL" sz="1800" dirty="0">
              <a:latin typeface="Arial" panose="020B0604020202020204" pitchFamily="34" charset="0"/>
              <a:cs typeface="Arial" panose="020B0604020202020204" pitchFamily="34" charset="0"/>
            </a:endParaRPr>
          </a:p>
          <a:p>
            <a:pPr marL="0" indent="0">
              <a:buNone/>
            </a:pPr>
            <a:endParaRPr lang="nl-NL" sz="1800" dirty="0">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0" kern="1200">
                          <a:solidFill>
                            <a:schemeClr val="bg2"/>
                          </a:solidFill>
                        </a:rPr>
                        <a:t>Week 1</a:t>
                      </a:r>
                      <a:endParaRPr lang="nl-NL" sz="1200" b="0" kern="1200">
                        <a:solidFill>
                          <a:schemeClr val="bg2"/>
                        </a:solidFill>
                        <a:latin typeface="+mn-lt"/>
                        <a:ea typeface="+mn-ea"/>
                        <a:cs typeface="+mn-cs"/>
                      </a:endParaRPr>
                    </a:p>
                  </a:txBody>
                  <a:tcPr anchor="ctr"/>
                </a:tc>
                <a:tc>
                  <a:txBody>
                    <a:bodyPr/>
                    <a:lstStyle/>
                    <a:p>
                      <a:pPr marL="0" algn="ctr" defTabSz="914400" rtl="0" eaLnBrk="1" latinLnBrk="0" hangingPunct="1"/>
                      <a:r>
                        <a:rPr lang="nl-NL" sz="1200" b="0" kern="1200">
                          <a:solidFill>
                            <a:schemeClr val="bg2"/>
                          </a:solidFill>
                        </a:rPr>
                        <a:t>Week 2</a:t>
                      </a:r>
                      <a:endParaRPr lang="nl-NL" sz="1200" b="0" kern="1200">
                        <a:solidFill>
                          <a:schemeClr val="bg2"/>
                        </a:solidFill>
                        <a:latin typeface="+mn-lt"/>
                        <a:ea typeface="+mn-ea"/>
                        <a:cs typeface="+mn-cs"/>
                      </a:endParaRPr>
                    </a:p>
                  </a:txBody>
                  <a:tcPr anchor="ctr"/>
                </a:tc>
                <a:tc>
                  <a:txBody>
                    <a:bodyPr/>
                    <a:lstStyle/>
                    <a:p>
                      <a:pPr algn="ctr"/>
                      <a:r>
                        <a:rPr lang="nl-NL" sz="1200" b="0" kern="1200" dirty="0">
                          <a:solidFill>
                            <a:schemeClr val="bg2"/>
                          </a:solidFill>
                        </a:rPr>
                        <a:t>Week 3</a:t>
                      </a:r>
                      <a:endParaRPr lang="nl-NL" sz="1200" b="0" kern="1200" dirty="0">
                        <a:solidFill>
                          <a:schemeClr val="bg2"/>
                        </a:solidFill>
                        <a:latin typeface="+mn-lt"/>
                        <a:ea typeface="+mn-ea"/>
                        <a:cs typeface="+mn-cs"/>
                      </a:endParaRPr>
                    </a:p>
                  </a:txBody>
                  <a:tcPr anchor="ctr"/>
                </a:tc>
                <a:tc>
                  <a:txBody>
                    <a:bodyPr/>
                    <a:lstStyle/>
                    <a:p>
                      <a:pPr algn="ctr"/>
                      <a:r>
                        <a:rPr lang="nl-NL" sz="1200" b="1" kern="1200" dirty="0">
                          <a:solidFill>
                            <a:schemeClr val="tx1"/>
                          </a:solidFill>
                        </a:rPr>
                        <a:t>Week 4</a:t>
                      </a:r>
                      <a:endParaRPr lang="nl-NL" sz="1200" b="1" kern="1200" dirty="0">
                        <a:solidFill>
                          <a:schemeClr val="tx1"/>
                        </a:solidFill>
                        <a:latin typeface="+mn-lt"/>
                        <a:ea typeface="+mn-ea"/>
                        <a:cs typeface="+mn-cs"/>
                      </a:endParaRPr>
                    </a:p>
                  </a:txBody>
                  <a:tcPr anchor="ctr"/>
                </a:tc>
                <a:tc>
                  <a:txBody>
                    <a:bodyPr/>
                    <a:lstStyle/>
                    <a:p>
                      <a:pPr algn="ctr"/>
                      <a:r>
                        <a:rPr lang="nl-NL" sz="1200" b="1" kern="1200">
                          <a:solidFill>
                            <a:schemeClr val="bg1">
                              <a:lumMod val="85000"/>
                            </a:schemeClr>
                          </a:solidFill>
                        </a:rPr>
                        <a:t>Week 5</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q"/>
            </a:pPr>
            <a:r>
              <a:rPr lang="nl-NL" sz="1200">
                <a:latin typeface="Arial" panose="020B0604020202020204" pitchFamily="34" charset="0"/>
                <a:cs typeface="Arial" panose="020B0604020202020204" pitchFamily="34" charset="0"/>
              </a:rPr>
              <a:t> Kennistoets</a:t>
            </a:r>
          </a:p>
          <a:p>
            <a:pPr marL="0" indent="0">
              <a:buNone/>
            </a:pPr>
            <a:r>
              <a:rPr lang="nl-NL" sz="1200">
                <a:latin typeface="Arial" panose="020B0604020202020204" pitchFamily="34" charset="0"/>
                <a:cs typeface="Arial" panose="020B0604020202020204" pitchFamily="34" charset="0"/>
              </a:rPr>
              <a:t>X    Adviesrapport</a:t>
            </a:r>
          </a:p>
          <a:p>
            <a:pPr>
              <a:buFont typeface="Wingdings" panose="05000000000000000000" pitchFamily="2" charset="2"/>
              <a:buChar char="q"/>
            </a:pPr>
            <a:r>
              <a:rPr lang="nl-NL" sz="1200">
                <a:latin typeface="Arial" panose="020B0604020202020204" pitchFamily="34" charset="0"/>
                <a:cs typeface="Arial" panose="020B0604020202020204" pitchFamily="34" charset="0"/>
              </a:rPr>
              <a:t> </a:t>
            </a:r>
            <a:r>
              <a:rPr lang="nl-NL" sz="1200" err="1">
                <a:latin typeface="Arial" panose="020B0604020202020204" pitchFamily="34" charset="0"/>
                <a:cs typeface="Arial" panose="020B0604020202020204" pitchFamily="34" charset="0"/>
              </a:rPr>
              <a:t>Pecha</a:t>
            </a:r>
            <a:r>
              <a:rPr lang="nl-NL" sz="1200">
                <a:latin typeface="Arial" panose="020B0604020202020204" pitchFamily="34" charset="0"/>
                <a:cs typeface="Arial" panose="020B0604020202020204" pitchFamily="34" charset="0"/>
              </a:rPr>
              <a:t> </a:t>
            </a:r>
            <a:r>
              <a:rPr lang="nl-NL" sz="1200" err="1">
                <a:latin typeface="Arial" panose="020B0604020202020204" pitchFamily="34" charset="0"/>
                <a:cs typeface="Arial" panose="020B0604020202020204" pitchFamily="34" charset="0"/>
              </a:rPr>
              <a:t>Kucha</a:t>
            </a:r>
            <a:endParaRPr lang="nl-NL" sz="1200">
              <a:latin typeface="Arial" panose="020B0604020202020204" pitchFamily="34" charset="0"/>
              <a:cs typeface="Arial" panose="020B0604020202020204" pitchFamily="34" charset="0"/>
            </a:endParaRP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191440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C4FC54-2EE8-42E5-856A-644D1C9E106E}"/>
              </a:ext>
            </a:extLst>
          </p:cNvPr>
          <p:cNvSpPr>
            <a:spLocks noGrp="1"/>
          </p:cNvSpPr>
          <p:nvPr>
            <p:ph type="title"/>
          </p:nvPr>
        </p:nvSpPr>
        <p:spPr>
          <a:xfrm>
            <a:off x="535075" y="868102"/>
            <a:ext cx="7081067" cy="3716286"/>
          </a:xfrm>
        </p:spPr>
        <p:txBody>
          <a:bodyPr vert="horz" lIns="91440" tIns="45720" rIns="91440" bIns="45720" rtlCol="0" anchor="t">
            <a:normAutofit fontScale="90000"/>
          </a:bodyPr>
          <a:lstStyle/>
          <a:p>
            <a:r>
              <a:rPr lang="nl-NL" sz="3800" kern="1200" dirty="0">
                <a:solidFill>
                  <a:schemeClr val="tx1"/>
                </a:solidFill>
                <a:latin typeface="+mj-lt"/>
                <a:ea typeface="+mj-ea"/>
                <a:cs typeface="+mj-cs"/>
              </a:rPr>
              <a:t>De basis is jullie </a:t>
            </a:r>
            <a:r>
              <a:rPr lang="nl-NL" sz="3800" b="1" kern="1200" dirty="0">
                <a:solidFill>
                  <a:schemeClr val="tx1"/>
                </a:solidFill>
                <a:latin typeface="+mj-lt"/>
                <a:ea typeface="+mj-ea"/>
                <a:cs typeface="+mj-cs"/>
              </a:rPr>
              <a:t>onderzoeksopzet. </a:t>
            </a:r>
            <a:br>
              <a:rPr lang="nl-NL" sz="3800" kern="1200" dirty="0">
                <a:solidFill>
                  <a:schemeClr val="tx1"/>
                </a:solidFill>
                <a:latin typeface="+mj-lt"/>
                <a:ea typeface="+mj-ea"/>
                <a:cs typeface="+mj-cs"/>
              </a:rPr>
            </a:br>
            <a:br>
              <a:rPr lang="nl-NL" sz="3800" kern="1200" dirty="0">
                <a:solidFill>
                  <a:schemeClr val="tx1"/>
                </a:solidFill>
                <a:latin typeface="+mj-lt"/>
                <a:ea typeface="+mj-ea"/>
                <a:cs typeface="+mj-cs"/>
              </a:rPr>
            </a:br>
            <a:r>
              <a:rPr lang="nl-NL" sz="3800" kern="1200" dirty="0">
                <a:solidFill>
                  <a:schemeClr val="tx1"/>
                </a:solidFill>
                <a:latin typeface="+mj-lt"/>
                <a:ea typeface="+mj-ea"/>
                <a:cs typeface="+mj-cs"/>
              </a:rPr>
              <a:t>Hebben jullie methodes gekozen voor je onderzoek? En een planning gemaakt?</a:t>
            </a:r>
            <a:br>
              <a:rPr lang="nl-NL" sz="3800" kern="1200" dirty="0">
                <a:solidFill>
                  <a:schemeClr val="tx1"/>
                </a:solidFill>
                <a:latin typeface="+mj-lt"/>
                <a:ea typeface="+mj-ea"/>
                <a:cs typeface="+mj-cs"/>
              </a:rPr>
            </a:br>
            <a:br>
              <a:rPr lang="nl-NL" sz="3800" kern="1200" dirty="0">
                <a:solidFill>
                  <a:schemeClr val="tx1"/>
                </a:solidFill>
                <a:latin typeface="+mj-lt"/>
                <a:ea typeface="+mj-ea"/>
                <a:cs typeface="+mj-cs"/>
              </a:rPr>
            </a:br>
            <a:r>
              <a:rPr lang="nl-NL" sz="3800" kern="1200" dirty="0">
                <a:solidFill>
                  <a:schemeClr val="tx1"/>
                </a:solidFill>
                <a:latin typeface="+mj-lt"/>
                <a:ea typeface="+mj-ea"/>
                <a:cs typeface="+mj-cs"/>
              </a:rPr>
              <a:t>Die ga je nu uitwerken in volgorde passend bij jullie planning.</a:t>
            </a:r>
            <a:br>
              <a:rPr lang="en-US" sz="3800" kern="1200" dirty="0">
                <a:solidFill>
                  <a:schemeClr val="tx1"/>
                </a:solidFill>
                <a:latin typeface="+mj-lt"/>
                <a:ea typeface="+mj-ea"/>
                <a:cs typeface="+mj-cs"/>
              </a:rPr>
            </a:br>
            <a:br>
              <a:rPr lang="en-US" sz="3800" kern="1200" dirty="0">
                <a:solidFill>
                  <a:schemeClr val="tx1"/>
                </a:solidFill>
                <a:latin typeface="+mj-lt"/>
                <a:ea typeface="+mj-ea"/>
                <a:cs typeface="+mj-cs"/>
              </a:rPr>
            </a:br>
            <a:r>
              <a:rPr lang="nl-NL" sz="3800" dirty="0"/>
              <a:t>Eind </a:t>
            </a:r>
            <a:r>
              <a:rPr lang="nl-NL" sz="3800" kern="1200" dirty="0">
                <a:solidFill>
                  <a:schemeClr val="tx1"/>
                </a:solidFill>
                <a:latin typeface="+mj-lt"/>
                <a:ea typeface="+mj-ea"/>
                <a:cs typeface="+mj-cs"/>
              </a:rPr>
              <a:t>week 5 krijg je les over het verwerken van data…. </a:t>
            </a:r>
          </a:p>
        </p:txBody>
      </p:sp>
      <p:pic>
        <p:nvPicPr>
          <p:cNvPr id="3074" name="Picture 2" descr="Betere communicatie nodig om misverstanden over bijzonder beheer te  voorkomen | mrt | AFM">
            <a:extLst>
              <a:ext uri="{FF2B5EF4-FFF2-40B4-BE49-F238E27FC236}">
                <a16:creationId xmlns:a16="http://schemas.microsoft.com/office/drawing/2014/main" id="{B910671A-DFDE-41FE-A381-F97297CF6D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49"/>
          <a:stretch/>
        </p:blipFill>
        <p:spPr bwMode="auto">
          <a:xfrm>
            <a:off x="6863787" y="2726245"/>
            <a:ext cx="4918797" cy="276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150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C16B0-F7DC-41FF-9BFE-863A95ED51C9}"/>
              </a:ext>
            </a:extLst>
          </p:cNvPr>
          <p:cNvSpPr>
            <a:spLocks noGrp="1"/>
          </p:cNvSpPr>
          <p:nvPr>
            <p:ph type="title"/>
          </p:nvPr>
        </p:nvSpPr>
        <p:spPr>
          <a:xfrm>
            <a:off x="806713" y="609430"/>
            <a:ext cx="9849751" cy="1349671"/>
          </a:xfrm>
        </p:spPr>
        <p:txBody>
          <a:bodyPr vert="horz" lIns="91440" tIns="45720" rIns="91440" bIns="45720" rtlCol="0" anchor="b">
            <a:normAutofit fontScale="90000"/>
          </a:bodyPr>
          <a:lstStyle/>
          <a:p>
            <a:r>
              <a:rPr lang="nl-NL" sz="5400" dirty="0"/>
              <a:t>Fieldresearch </a:t>
            </a:r>
            <a:br>
              <a:rPr lang="nl-NL" sz="5400" dirty="0"/>
            </a:br>
            <a:r>
              <a:rPr lang="nl-NL" sz="5400" dirty="0"/>
              <a:t>Onderzoeksmethoden</a:t>
            </a:r>
            <a:endParaRPr lang="nl-NL" sz="5400" kern="1200" dirty="0">
              <a:solidFill>
                <a:schemeClr val="tx1"/>
              </a:solidFill>
              <a:latin typeface="+mj-lt"/>
              <a:ea typeface="+mj-ea"/>
              <a:cs typeface="+mj-cs"/>
            </a:endParaRPr>
          </a:p>
        </p:txBody>
      </p:sp>
      <p:sp>
        <p:nvSpPr>
          <p:cNvPr id="3" name="Tekstvak 2">
            <a:extLst>
              <a:ext uri="{FF2B5EF4-FFF2-40B4-BE49-F238E27FC236}">
                <a16:creationId xmlns:a16="http://schemas.microsoft.com/office/drawing/2014/main" id="{ACA01D28-C6B1-403E-A1CC-EC0D7AAB4947}"/>
              </a:ext>
            </a:extLst>
          </p:cNvPr>
          <p:cNvSpPr txBox="1"/>
          <p:nvPr/>
        </p:nvSpPr>
        <p:spPr>
          <a:xfrm>
            <a:off x="806713" y="1959101"/>
            <a:ext cx="9849751" cy="4021932"/>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800" b="1" dirty="0" err="1"/>
              <a:t>Kwalitatieve</a:t>
            </a:r>
            <a:r>
              <a:rPr lang="en-US" sz="2800" b="1" dirty="0"/>
              <a:t> </a:t>
            </a:r>
            <a:r>
              <a:rPr lang="en-US" sz="2800" b="1" dirty="0" err="1"/>
              <a:t>onderzoeksmethoden</a:t>
            </a:r>
            <a:r>
              <a:rPr lang="en-US" sz="2800" b="1" dirty="0"/>
              <a:t> </a:t>
            </a:r>
            <a:r>
              <a:rPr lang="en-US" sz="2800" b="1" dirty="0">
                <a:sym typeface="Wingdings" panose="05000000000000000000" pitchFamily="2" charset="2"/>
              </a:rPr>
              <a:t> </a:t>
            </a:r>
            <a:r>
              <a:rPr lang="en-US" sz="2800" dirty="0" err="1">
                <a:sym typeface="Wingdings" panose="05000000000000000000" pitchFamily="2" charset="2"/>
              </a:rPr>
              <a:t>dit</a:t>
            </a:r>
            <a:r>
              <a:rPr lang="en-US" sz="2800" dirty="0">
                <a:sym typeface="Wingdings" panose="05000000000000000000" pitchFamily="2" charset="2"/>
              </a:rPr>
              <a:t> is </a:t>
            </a:r>
            <a:r>
              <a:rPr lang="en-US" sz="2800" dirty="0" err="1">
                <a:sym typeface="Wingdings" panose="05000000000000000000" pitchFamily="2" charset="2"/>
              </a:rPr>
              <a:t>onderzoek</a:t>
            </a:r>
            <a:r>
              <a:rPr lang="en-US" sz="2800" dirty="0">
                <a:sym typeface="Wingdings" panose="05000000000000000000" pitchFamily="2" charset="2"/>
              </a:rPr>
              <a:t> met </a:t>
            </a:r>
            <a:r>
              <a:rPr lang="en-US" sz="2800" dirty="0" err="1">
                <a:sym typeface="Wingdings" panose="05000000000000000000" pitchFamily="2" charset="2"/>
              </a:rPr>
              <a:t>behulp</a:t>
            </a:r>
            <a:r>
              <a:rPr lang="en-US" sz="2800" dirty="0">
                <a:sym typeface="Wingdings" panose="05000000000000000000" pitchFamily="2" charset="2"/>
              </a:rPr>
              <a:t> van </a:t>
            </a:r>
            <a:r>
              <a:rPr lang="en-US" sz="2800" dirty="0" err="1">
                <a:sym typeface="Wingdings" panose="05000000000000000000" pitchFamily="2" charset="2"/>
              </a:rPr>
              <a:t>niet-cijfermatige</a:t>
            </a:r>
            <a:r>
              <a:rPr lang="en-US" sz="2800" dirty="0">
                <a:sym typeface="Wingdings" panose="05000000000000000000" pitchFamily="2" charset="2"/>
              </a:rPr>
              <a:t> </a:t>
            </a:r>
            <a:r>
              <a:rPr lang="en-US" sz="2800" dirty="0" err="1">
                <a:sym typeface="Wingdings" panose="05000000000000000000" pitchFamily="2" charset="2"/>
              </a:rPr>
              <a:t>gegevens</a:t>
            </a:r>
            <a:r>
              <a:rPr lang="en-US" sz="2800" dirty="0">
                <a:sym typeface="Wingdings" panose="05000000000000000000" pitchFamily="2" charset="2"/>
              </a:rPr>
              <a:t>, </a:t>
            </a:r>
            <a:r>
              <a:rPr lang="en-US" sz="2800" dirty="0" err="1">
                <a:sym typeface="Wingdings" panose="05000000000000000000" pitchFamily="2" charset="2"/>
              </a:rPr>
              <a:t>bijvoorbeeld</a:t>
            </a:r>
            <a:endParaRPr lang="en-US" sz="2800" dirty="0">
              <a:sym typeface="Wingdings" panose="05000000000000000000" pitchFamily="2" charset="2"/>
            </a:endParaRPr>
          </a:p>
          <a:p>
            <a:pPr marL="342900" indent="-342900">
              <a:lnSpc>
                <a:spcPct val="90000"/>
              </a:lnSpc>
              <a:spcAft>
                <a:spcPts val="600"/>
              </a:spcAft>
              <a:buFontTx/>
              <a:buChar char="-"/>
            </a:pPr>
            <a:r>
              <a:rPr lang="en-US" sz="2800" dirty="0" err="1">
                <a:sym typeface="Wingdings" panose="05000000000000000000" pitchFamily="2" charset="2"/>
              </a:rPr>
              <a:t>Groepsdiscussie</a:t>
            </a:r>
            <a:endParaRPr lang="en-US" sz="2800" dirty="0">
              <a:sym typeface="Wingdings" panose="05000000000000000000" pitchFamily="2" charset="2"/>
            </a:endParaRPr>
          </a:p>
          <a:p>
            <a:pPr marL="342900" indent="-342900">
              <a:lnSpc>
                <a:spcPct val="90000"/>
              </a:lnSpc>
              <a:spcAft>
                <a:spcPts val="600"/>
              </a:spcAft>
              <a:buFontTx/>
              <a:buChar char="-"/>
            </a:pPr>
            <a:r>
              <a:rPr lang="en-US" sz="2800" b="1" dirty="0">
                <a:sym typeface="Wingdings" panose="05000000000000000000" pitchFamily="2" charset="2"/>
              </a:rPr>
              <a:t>Interview </a:t>
            </a:r>
            <a:endParaRPr lang="en-US" sz="2800" dirty="0"/>
          </a:p>
          <a:p>
            <a:pPr indent="-228600">
              <a:lnSpc>
                <a:spcPct val="90000"/>
              </a:lnSpc>
              <a:spcAft>
                <a:spcPts val="600"/>
              </a:spcAft>
              <a:buFont typeface="Arial" panose="020B0604020202020204" pitchFamily="34" charset="0"/>
              <a:buChar char="•"/>
            </a:pPr>
            <a:endParaRPr lang="en-US" sz="2800" b="1" dirty="0"/>
          </a:p>
          <a:p>
            <a:pPr indent="-228600">
              <a:lnSpc>
                <a:spcPct val="90000"/>
              </a:lnSpc>
              <a:spcAft>
                <a:spcPts val="600"/>
              </a:spcAft>
              <a:buFont typeface="Arial" panose="020B0604020202020204" pitchFamily="34" charset="0"/>
              <a:buChar char="•"/>
            </a:pPr>
            <a:r>
              <a:rPr lang="en-US" sz="2800" b="1" dirty="0" err="1"/>
              <a:t>Kwantitatieve</a:t>
            </a:r>
            <a:r>
              <a:rPr lang="en-US" sz="2800" b="1" dirty="0"/>
              <a:t> </a:t>
            </a:r>
            <a:r>
              <a:rPr lang="en-US" sz="2800" b="1" dirty="0" err="1"/>
              <a:t>onderzoeksmethoden</a:t>
            </a:r>
            <a:r>
              <a:rPr lang="en-US" sz="2800" b="1" dirty="0"/>
              <a:t> </a:t>
            </a:r>
            <a:r>
              <a:rPr lang="en-US" sz="2800" b="1" dirty="0">
                <a:sym typeface="Wingdings" panose="05000000000000000000" pitchFamily="2" charset="2"/>
              </a:rPr>
              <a:t> </a:t>
            </a:r>
            <a:r>
              <a:rPr lang="en-US" sz="2800" dirty="0" err="1">
                <a:sym typeface="Wingdings" panose="05000000000000000000" pitchFamily="2" charset="2"/>
              </a:rPr>
              <a:t>dit</a:t>
            </a:r>
            <a:r>
              <a:rPr lang="en-US" sz="2800" dirty="0">
                <a:sym typeface="Wingdings" panose="05000000000000000000" pitchFamily="2" charset="2"/>
              </a:rPr>
              <a:t> is </a:t>
            </a:r>
            <a:r>
              <a:rPr lang="en-US" sz="2800" dirty="0" err="1">
                <a:sym typeface="Wingdings" panose="05000000000000000000" pitchFamily="2" charset="2"/>
              </a:rPr>
              <a:t>onderzoek</a:t>
            </a:r>
            <a:r>
              <a:rPr lang="en-US" sz="2800" dirty="0">
                <a:sym typeface="Wingdings" panose="05000000000000000000" pitchFamily="2" charset="2"/>
              </a:rPr>
              <a:t> met </a:t>
            </a:r>
            <a:r>
              <a:rPr lang="en-US" sz="2800" dirty="0" err="1">
                <a:sym typeface="Wingdings" panose="05000000000000000000" pitchFamily="2" charset="2"/>
              </a:rPr>
              <a:t>behulp</a:t>
            </a:r>
            <a:r>
              <a:rPr lang="en-US" sz="2800" dirty="0">
                <a:sym typeface="Wingdings" panose="05000000000000000000" pitchFamily="2" charset="2"/>
              </a:rPr>
              <a:t> van </a:t>
            </a:r>
            <a:r>
              <a:rPr lang="en-US" sz="2800" dirty="0" err="1">
                <a:sym typeface="Wingdings" panose="05000000000000000000" pitchFamily="2" charset="2"/>
              </a:rPr>
              <a:t>cijfermatige</a:t>
            </a:r>
            <a:r>
              <a:rPr lang="en-US" sz="2800" dirty="0">
                <a:sym typeface="Wingdings" panose="05000000000000000000" pitchFamily="2" charset="2"/>
              </a:rPr>
              <a:t> </a:t>
            </a:r>
            <a:r>
              <a:rPr lang="en-US" sz="2800" dirty="0" err="1">
                <a:sym typeface="Wingdings" panose="05000000000000000000" pitchFamily="2" charset="2"/>
              </a:rPr>
              <a:t>gegevens</a:t>
            </a:r>
            <a:r>
              <a:rPr lang="en-US" sz="2800" dirty="0">
                <a:sym typeface="Wingdings" panose="05000000000000000000" pitchFamily="2" charset="2"/>
              </a:rPr>
              <a:t>, </a:t>
            </a:r>
            <a:r>
              <a:rPr lang="en-US" sz="2800" dirty="0" err="1">
                <a:sym typeface="Wingdings" panose="05000000000000000000" pitchFamily="2" charset="2"/>
              </a:rPr>
              <a:t>bijvoorbeeld</a:t>
            </a:r>
            <a:endParaRPr lang="en-US" sz="2800" dirty="0">
              <a:sym typeface="Wingdings" panose="05000000000000000000" pitchFamily="2" charset="2"/>
            </a:endParaRPr>
          </a:p>
          <a:p>
            <a:pPr marL="342900" indent="-342900">
              <a:lnSpc>
                <a:spcPct val="90000"/>
              </a:lnSpc>
              <a:spcAft>
                <a:spcPts val="600"/>
              </a:spcAft>
              <a:buFontTx/>
              <a:buChar char="-"/>
            </a:pPr>
            <a:r>
              <a:rPr lang="en-US" sz="2800" b="1" dirty="0" err="1">
                <a:sym typeface="Wingdings" panose="05000000000000000000" pitchFamily="2" charset="2"/>
              </a:rPr>
              <a:t>Enquête</a:t>
            </a:r>
            <a:endParaRPr lang="en-US" sz="2800" b="1" dirty="0">
              <a:sym typeface="Wingdings" panose="05000000000000000000" pitchFamily="2" charset="2"/>
            </a:endParaRPr>
          </a:p>
          <a:p>
            <a:pPr marL="342900" indent="-342900">
              <a:lnSpc>
                <a:spcPct val="90000"/>
              </a:lnSpc>
              <a:spcAft>
                <a:spcPts val="600"/>
              </a:spcAft>
              <a:buFontTx/>
              <a:buChar char="-"/>
            </a:pPr>
            <a:r>
              <a:rPr lang="en-US" sz="2800" dirty="0" err="1">
                <a:sym typeface="Wingdings" panose="05000000000000000000" pitchFamily="2" charset="2"/>
              </a:rPr>
              <a:t>Observatie</a:t>
            </a:r>
            <a:endParaRPr lang="en-US" sz="2800" dirty="0"/>
          </a:p>
        </p:txBody>
      </p:sp>
    </p:spTree>
    <p:extLst>
      <p:ext uri="{BB962C8B-B14F-4D97-AF65-F5344CB8AC3E}">
        <p14:creationId xmlns:p14="http://schemas.microsoft.com/office/powerpoint/2010/main" val="2264446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9CB132-DA47-4E55-90BC-1C66EBFFC0EA}"/>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kern="1200">
                <a:solidFill>
                  <a:schemeClr val="bg1"/>
                </a:solidFill>
                <a:latin typeface="+mj-lt"/>
                <a:ea typeface="+mj-ea"/>
                <a:cs typeface="+mj-cs"/>
              </a:rPr>
              <a:t>Topiclijst</a:t>
            </a:r>
          </a:p>
        </p:txBody>
      </p:sp>
      <p:pic>
        <p:nvPicPr>
          <p:cNvPr id="3" name="Picture 2" descr="Amberscript voor het foutloos uitwerken van uw interviews | AVT">
            <a:extLst>
              <a:ext uri="{FF2B5EF4-FFF2-40B4-BE49-F238E27FC236}">
                <a16:creationId xmlns:a16="http://schemas.microsoft.com/office/drawing/2014/main" id="{55485513-3EBA-4739-B0C6-CB489A0FAE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322" r="18727"/>
          <a:stretch/>
        </p:blipFill>
        <p:spPr bwMode="auto">
          <a:xfrm>
            <a:off x="8282530" y="2983583"/>
            <a:ext cx="3521413" cy="2537805"/>
          </a:xfrm>
          <a:prstGeom prst="rect">
            <a:avLst/>
          </a:prstGeom>
          <a:noFill/>
          <a:extLst>
            <a:ext uri="{909E8E84-426E-40DD-AFC4-6F175D3DCCD1}">
              <a14:hiddenFill xmlns:a14="http://schemas.microsoft.com/office/drawing/2010/main">
                <a:solidFill>
                  <a:srgbClr val="FFFFFF"/>
                </a:solidFill>
              </a14:hiddenFill>
            </a:ext>
          </a:extLst>
        </p:spPr>
      </p:pic>
      <p:sp>
        <p:nvSpPr>
          <p:cNvPr id="40" name="Tekstvak 39">
            <a:extLst>
              <a:ext uri="{FF2B5EF4-FFF2-40B4-BE49-F238E27FC236}">
                <a16:creationId xmlns:a16="http://schemas.microsoft.com/office/drawing/2014/main" id="{5FAE7486-8753-4862-9A3C-A21EF87BB69E}"/>
              </a:ext>
            </a:extLst>
          </p:cNvPr>
          <p:cNvSpPr txBox="1"/>
          <p:nvPr/>
        </p:nvSpPr>
        <p:spPr>
          <a:xfrm>
            <a:off x="956048" y="1885684"/>
            <a:ext cx="6552728" cy="2000548"/>
          </a:xfrm>
          <a:prstGeom prst="rect">
            <a:avLst/>
          </a:prstGeom>
          <a:noFill/>
          <a:ln>
            <a:solidFill>
              <a:schemeClr val="tx1"/>
            </a:solidFill>
          </a:ln>
        </p:spPr>
        <p:txBody>
          <a:bodyPr wrap="square">
            <a:spAutoFit/>
          </a:bodyPr>
          <a:lstStyle/>
          <a:p>
            <a:r>
              <a:rPr lang="nl-NL" sz="2400" dirty="0"/>
              <a:t>Een topiclijst is een lijst met thema’s/onderwerpen die in het interview minimaal ter sprake moeten komen.</a:t>
            </a:r>
          </a:p>
          <a:p>
            <a:endParaRPr lang="nl-NL" sz="2800" dirty="0"/>
          </a:p>
          <a:p>
            <a:r>
              <a:rPr lang="nl-NL" sz="2400" dirty="0"/>
              <a:t>Maak er daarna vragen van!</a:t>
            </a:r>
          </a:p>
        </p:txBody>
      </p:sp>
      <p:sp>
        <p:nvSpPr>
          <p:cNvPr id="45" name="Tijdelijke aanduiding voor inhoud 2">
            <a:extLst>
              <a:ext uri="{FF2B5EF4-FFF2-40B4-BE49-F238E27FC236}">
                <a16:creationId xmlns:a16="http://schemas.microsoft.com/office/drawing/2014/main" id="{02ECB1DB-02E8-46AF-AE82-A1858A3F42DB}"/>
              </a:ext>
            </a:extLst>
          </p:cNvPr>
          <p:cNvSpPr txBox="1">
            <a:spLocks/>
          </p:cNvSpPr>
          <p:nvPr/>
        </p:nvSpPr>
        <p:spPr>
          <a:xfrm>
            <a:off x="914872" y="955237"/>
            <a:ext cx="6635080" cy="8309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t>Start met het maken van een topiclijst</a:t>
            </a:r>
          </a:p>
          <a:p>
            <a:endParaRPr lang="nl-NL" dirty="0"/>
          </a:p>
        </p:txBody>
      </p:sp>
      <p:sp>
        <p:nvSpPr>
          <p:cNvPr id="4" name="Tekstvak 3">
            <a:extLst>
              <a:ext uri="{FF2B5EF4-FFF2-40B4-BE49-F238E27FC236}">
                <a16:creationId xmlns:a16="http://schemas.microsoft.com/office/drawing/2014/main" id="{406B8BD5-1F83-00A0-A114-134795699400}"/>
              </a:ext>
            </a:extLst>
          </p:cNvPr>
          <p:cNvSpPr txBox="1"/>
          <p:nvPr/>
        </p:nvSpPr>
        <p:spPr>
          <a:xfrm>
            <a:off x="914872" y="4425435"/>
            <a:ext cx="6094070" cy="646331"/>
          </a:xfrm>
          <a:prstGeom prst="rect">
            <a:avLst/>
          </a:prstGeom>
          <a:noFill/>
        </p:spPr>
        <p:txBody>
          <a:bodyPr wrap="square">
            <a:spAutoFit/>
          </a:bodyPr>
          <a:lstStyle/>
          <a:p>
            <a:r>
              <a:rPr lang="nl-NL" dirty="0">
                <a:hlinkClick r:id="rId3"/>
              </a:rPr>
              <a:t>https://educatie-en-school.infonu.nl/methodiek/38809-hoe-maak-ik-een-goede-vragenlijst-of-enquete.html</a:t>
            </a:r>
            <a:r>
              <a:rPr lang="nl-NL" dirty="0"/>
              <a:t> </a:t>
            </a:r>
          </a:p>
        </p:txBody>
      </p:sp>
      <p:sp>
        <p:nvSpPr>
          <p:cNvPr id="5" name="Tekstvak 4">
            <a:extLst>
              <a:ext uri="{FF2B5EF4-FFF2-40B4-BE49-F238E27FC236}">
                <a16:creationId xmlns:a16="http://schemas.microsoft.com/office/drawing/2014/main" id="{7908A3B1-58C1-1DD8-6D10-4563A9C3A0A4}"/>
              </a:ext>
            </a:extLst>
          </p:cNvPr>
          <p:cNvSpPr txBox="1"/>
          <p:nvPr/>
        </p:nvSpPr>
        <p:spPr>
          <a:xfrm>
            <a:off x="862436" y="5226114"/>
            <a:ext cx="6094070" cy="369332"/>
          </a:xfrm>
          <a:prstGeom prst="rect">
            <a:avLst/>
          </a:prstGeom>
          <a:noFill/>
        </p:spPr>
        <p:txBody>
          <a:bodyPr wrap="square">
            <a:spAutoFit/>
          </a:bodyPr>
          <a:lstStyle/>
          <a:p>
            <a:r>
              <a:rPr lang="nl-NL" dirty="0">
                <a:hlinkClick r:id="rId4"/>
              </a:rPr>
              <a:t>https://www.studiemeesters.nl/scriptie/perfecte-enquetes/</a:t>
            </a:r>
            <a:r>
              <a:rPr lang="nl-NL" dirty="0"/>
              <a:t> </a:t>
            </a:r>
          </a:p>
        </p:txBody>
      </p:sp>
    </p:spTree>
    <p:extLst>
      <p:ext uri="{BB962C8B-B14F-4D97-AF65-F5344CB8AC3E}">
        <p14:creationId xmlns:p14="http://schemas.microsoft.com/office/powerpoint/2010/main" val="117382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726F41-D311-48AF-A393-DDBDDD08BFF6}"/>
              </a:ext>
            </a:extLst>
          </p:cNvPr>
          <p:cNvSpPr>
            <a:spLocks noGrp="1"/>
          </p:cNvSpPr>
          <p:nvPr>
            <p:ph type="title"/>
          </p:nvPr>
        </p:nvSpPr>
        <p:spPr/>
        <p:txBody>
          <a:bodyPr/>
          <a:lstStyle/>
          <a:p>
            <a:r>
              <a:rPr lang="nl-NL" dirty="0"/>
              <a:t>Extra input: enquête </a:t>
            </a:r>
          </a:p>
        </p:txBody>
      </p:sp>
      <p:pic>
        <p:nvPicPr>
          <p:cNvPr id="4" name="Afbeelding 3">
            <a:extLst>
              <a:ext uri="{FF2B5EF4-FFF2-40B4-BE49-F238E27FC236}">
                <a16:creationId xmlns:a16="http://schemas.microsoft.com/office/drawing/2014/main" id="{B56E5B30-DA2E-43C1-B597-4F410802723E}"/>
              </a:ext>
            </a:extLst>
          </p:cNvPr>
          <p:cNvPicPr>
            <a:picLocks noChangeAspect="1"/>
          </p:cNvPicPr>
          <p:nvPr/>
        </p:nvPicPr>
        <p:blipFill rotWithShape="1">
          <a:blip r:embed="rId2"/>
          <a:srcRect l="37667" t="29481" r="14166" b="27408"/>
          <a:stretch/>
        </p:blipFill>
        <p:spPr>
          <a:xfrm>
            <a:off x="249554" y="1225966"/>
            <a:ext cx="10144126" cy="5107164"/>
          </a:xfrm>
          <a:prstGeom prst="rect">
            <a:avLst/>
          </a:prstGeom>
        </p:spPr>
      </p:pic>
    </p:spTree>
    <p:extLst>
      <p:ext uri="{BB962C8B-B14F-4D97-AF65-F5344CB8AC3E}">
        <p14:creationId xmlns:p14="http://schemas.microsoft.com/office/powerpoint/2010/main" val="294268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9388A0-77BC-4C06-B76F-75F3828EF86D}"/>
              </a:ext>
            </a:extLst>
          </p:cNvPr>
          <p:cNvSpPr>
            <a:spLocks noGrp="1"/>
          </p:cNvSpPr>
          <p:nvPr>
            <p:ph type="title"/>
          </p:nvPr>
        </p:nvSpPr>
        <p:spPr/>
        <p:txBody>
          <a:bodyPr/>
          <a:lstStyle/>
          <a:p>
            <a:r>
              <a:rPr lang="nl-NL" dirty="0">
                <a:latin typeface="+mn-lt"/>
              </a:rPr>
              <a:t>Let op: </a:t>
            </a:r>
          </a:p>
        </p:txBody>
      </p:sp>
      <p:sp>
        <p:nvSpPr>
          <p:cNvPr id="3" name="Tekstvak 2">
            <a:extLst>
              <a:ext uri="{FF2B5EF4-FFF2-40B4-BE49-F238E27FC236}">
                <a16:creationId xmlns:a16="http://schemas.microsoft.com/office/drawing/2014/main" id="{6481927D-3A04-4054-9B6C-1A178EB0241D}"/>
              </a:ext>
            </a:extLst>
          </p:cNvPr>
          <p:cNvSpPr txBox="1"/>
          <p:nvPr/>
        </p:nvSpPr>
        <p:spPr>
          <a:xfrm>
            <a:off x="906778" y="1475204"/>
            <a:ext cx="9818371" cy="4154984"/>
          </a:xfrm>
          <a:prstGeom prst="rect">
            <a:avLst/>
          </a:prstGeom>
          <a:noFill/>
        </p:spPr>
        <p:txBody>
          <a:bodyPr wrap="square">
            <a:spAutoFit/>
          </a:bodyPr>
          <a:lstStyle/>
          <a:p>
            <a:r>
              <a:rPr lang="nl-NL" sz="2400" dirty="0"/>
              <a:t>• vraag maar één ding tegelijk (dus niet: ‘gaat u vaak naar bioscoop of theater’?); </a:t>
            </a:r>
          </a:p>
          <a:p>
            <a:r>
              <a:rPr lang="nl-NL" sz="2400" dirty="0"/>
              <a:t>• maak de vragen niet te lang (hoe korter, hoe duidelijker!); </a:t>
            </a:r>
          </a:p>
          <a:p>
            <a:r>
              <a:rPr lang="nl-NL" sz="2400" dirty="0"/>
              <a:t>• stel concrete vragen (geen vage, subjectieve termen erin zoals ‘vaak’, ‘regelmatig’, ‘soms’); </a:t>
            </a:r>
          </a:p>
          <a:p>
            <a:r>
              <a:rPr lang="nl-NL" sz="2400" dirty="0"/>
              <a:t>• pas het taalgebruik aan de doelgroep aan (moeilijke termen kunnen wel bij advocaten maar niet bij basisschoolkinderen);</a:t>
            </a:r>
          </a:p>
          <a:p>
            <a:r>
              <a:rPr lang="nl-NL" sz="2400" dirty="0"/>
              <a:t>• maak de vragenlijst kort, aantrekkelijk en overzichtelijk;</a:t>
            </a:r>
          </a:p>
          <a:p>
            <a:r>
              <a:rPr lang="nl-NL" sz="2400" dirty="0"/>
              <a:t>• zet de vragen in een voor de respondent logische volgorde (maak een</a:t>
            </a:r>
          </a:p>
          <a:p>
            <a:r>
              <a:rPr lang="nl-NL" sz="2400" dirty="0"/>
              <a:t>logische indeling in blokken van vragen en bevraag in ieder blok een</a:t>
            </a:r>
          </a:p>
          <a:p>
            <a:r>
              <a:rPr lang="nl-NL" sz="2400" dirty="0"/>
              <a:t>ander onderwerp)</a:t>
            </a:r>
          </a:p>
        </p:txBody>
      </p:sp>
    </p:spTree>
    <p:extLst>
      <p:ext uri="{BB962C8B-B14F-4D97-AF65-F5344CB8AC3E}">
        <p14:creationId xmlns:p14="http://schemas.microsoft.com/office/powerpoint/2010/main" val="2895188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8D74ED-2E77-4B20-A09D-C0BEF3F1689C}"/>
              </a:ext>
            </a:extLst>
          </p:cNvPr>
          <p:cNvSpPr>
            <a:spLocks noGrp="1"/>
          </p:cNvSpPr>
          <p:nvPr>
            <p:ph type="title"/>
          </p:nvPr>
        </p:nvSpPr>
        <p:spPr>
          <a:xfrm>
            <a:off x="838200" y="118852"/>
            <a:ext cx="10515600" cy="1325563"/>
          </a:xfrm>
        </p:spPr>
        <p:txBody>
          <a:bodyPr/>
          <a:lstStyle/>
          <a:p>
            <a:r>
              <a:rPr lang="nl-NL" dirty="0"/>
              <a:t>Antwoordmogelijkheden</a:t>
            </a:r>
          </a:p>
        </p:txBody>
      </p:sp>
      <p:pic>
        <p:nvPicPr>
          <p:cNvPr id="4" name="Afbeelding 3">
            <a:extLst>
              <a:ext uri="{FF2B5EF4-FFF2-40B4-BE49-F238E27FC236}">
                <a16:creationId xmlns:a16="http://schemas.microsoft.com/office/drawing/2014/main" id="{7A4704D8-F533-4A99-9277-B74F35A79604}"/>
              </a:ext>
            </a:extLst>
          </p:cNvPr>
          <p:cNvPicPr>
            <a:picLocks noChangeAspect="1"/>
          </p:cNvPicPr>
          <p:nvPr/>
        </p:nvPicPr>
        <p:blipFill rotWithShape="1">
          <a:blip r:embed="rId2"/>
          <a:srcRect l="45083" t="22223" r="20417" b="40676"/>
          <a:stretch/>
        </p:blipFill>
        <p:spPr>
          <a:xfrm>
            <a:off x="838200" y="1290320"/>
            <a:ext cx="8296996" cy="5019040"/>
          </a:xfrm>
          <a:prstGeom prst="rect">
            <a:avLst/>
          </a:prstGeom>
        </p:spPr>
      </p:pic>
    </p:spTree>
    <p:extLst>
      <p:ext uri="{BB962C8B-B14F-4D97-AF65-F5344CB8AC3E}">
        <p14:creationId xmlns:p14="http://schemas.microsoft.com/office/powerpoint/2010/main" val="3390548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AF9D0AB-5319-426B-B2CE-F9DE40970528}"/>
              </a:ext>
            </a:extLst>
          </p:cNvPr>
          <p:cNvPicPr>
            <a:picLocks noChangeAspect="1"/>
          </p:cNvPicPr>
          <p:nvPr/>
        </p:nvPicPr>
        <p:blipFill rotWithShape="1">
          <a:blip r:embed="rId2"/>
          <a:srcRect l="43833" t="58668" r="18417" b="8296"/>
          <a:stretch/>
        </p:blipFill>
        <p:spPr>
          <a:xfrm>
            <a:off x="650240" y="975360"/>
            <a:ext cx="10319462" cy="5080000"/>
          </a:xfrm>
          <a:prstGeom prst="rect">
            <a:avLst/>
          </a:prstGeom>
        </p:spPr>
      </p:pic>
    </p:spTree>
    <p:extLst>
      <p:ext uri="{BB962C8B-B14F-4D97-AF65-F5344CB8AC3E}">
        <p14:creationId xmlns:p14="http://schemas.microsoft.com/office/powerpoint/2010/main" val="223883873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535</Words>
  <Application>Microsoft Office PowerPoint</Application>
  <PresentationFormat>Breedbeeld</PresentationFormat>
  <Paragraphs>85</Paragraphs>
  <Slides>12</Slides>
  <Notes>1</Notes>
  <HiddenSlides>0</HiddenSlides>
  <MMClips>0</MMClips>
  <ScaleCrop>false</ScaleCrop>
  <HeadingPairs>
    <vt:vector size="6" baseType="variant">
      <vt:variant>
        <vt:lpstr>Gebruikte lettertypen</vt:lpstr>
      </vt:variant>
      <vt:variant>
        <vt:i4>7</vt:i4>
      </vt:variant>
      <vt:variant>
        <vt:lpstr>Thema</vt:lpstr>
      </vt:variant>
      <vt:variant>
        <vt:i4>3</vt:i4>
      </vt:variant>
      <vt:variant>
        <vt:lpstr>Diatitels</vt:lpstr>
      </vt:variant>
      <vt:variant>
        <vt:i4>12</vt:i4>
      </vt:variant>
    </vt:vector>
  </HeadingPairs>
  <TitlesOfParts>
    <vt:vector size="22" baseType="lpstr">
      <vt:lpstr>arial</vt:lpstr>
      <vt:lpstr>arial</vt:lpstr>
      <vt:lpstr>Calibri</vt:lpstr>
      <vt:lpstr>Calibri Light</vt:lpstr>
      <vt:lpstr>Google Sans</vt:lpstr>
      <vt:lpstr>Source Sans Pro</vt:lpstr>
      <vt:lpstr>Wingdings</vt:lpstr>
      <vt:lpstr>Kantoorthema</vt:lpstr>
      <vt:lpstr>Kantoorthema</vt:lpstr>
      <vt:lpstr>Kantoorthema</vt:lpstr>
      <vt:lpstr>Onderzoeksopzet</vt:lpstr>
      <vt:lpstr>PowerPoint-presentatie</vt:lpstr>
      <vt:lpstr>De basis is jullie onderzoeksopzet.   Hebben jullie methodes gekozen voor je onderzoek? En een planning gemaakt?  Die ga je nu uitwerken in volgorde passend bij jullie planning.  Eind week 5 krijg je les over het verwerken van data…. </vt:lpstr>
      <vt:lpstr>Fieldresearch  Onderzoeksmethoden</vt:lpstr>
      <vt:lpstr>Topiclijst</vt:lpstr>
      <vt:lpstr>Extra input: enquête </vt:lpstr>
      <vt:lpstr>Let op: </vt:lpstr>
      <vt:lpstr>Antwoordmogelijkheden</vt:lpstr>
      <vt:lpstr>PowerPoint-presentatie</vt:lpstr>
      <vt:lpstr>Likert schaal </vt:lpstr>
      <vt:lpstr>Opbouw interview</vt:lpstr>
      <vt:lpstr>Doorvragen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Onderzoeksopzet</dc:title>
  <dc:creator>Pascalle Cup</dc:creator>
  <cp:lastModifiedBy>Pascalle Cup</cp:lastModifiedBy>
  <cp:revision>1</cp:revision>
  <dcterms:created xsi:type="dcterms:W3CDTF">2022-09-26T09:54:20Z</dcterms:created>
  <dcterms:modified xsi:type="dcterms:W3CDTF">2022-09-26T09:56:57Z</dcterms:modified>
</cp:coreProperties>
</file>